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2"/>
  </p:notesMasterIdLst>
  <p:handoutMasterIdLst>
    <p:handoutMasterId r:id="rId83"/>
  </p:handoutMasterIdLst>
  <p:sldIdLst>
    <p:sldId id="305" r:id="rId4"/>
    <p:sldId id="264" r:id="rId5"/>
    <p:sldId id="294" r:id="rId6"/>
    <p:sldId id="378" r:id="rId7"/>
    <p:sldId id="295" r:id="rId8"/>
    <p:sldId id="306" r:id="rId9"/>
    <p:sldId id="308" r:id="rId10"/>
    <p:sldId id="302" r:id="rId11"/>
    <p:sldId id="385" r:id="rId12"/>
    <p:sldId id="384" r:id="rId13"/>
    <p:sldId id="307" r:id="rId14"/>
    <p:sldId id="381" r:id="rId15"/>
    <p:sldId id="316" r:id="rId16"/>
    <p:sldId id="301" r:id="rId17"/>
    <p:sldId id="311" r:id="rId18"/>
    <p:sldId id="312" r:id="rId19"/>
    <p:sldId id="317" r:id="rId20"/>
    <p:sldId id="313" r:id="rId21"/>
    <p:sldId id="314" r:id="rId22"/>
    <p:sldId id="315" r:id="rId23"/>
    <p:sldId id="402" r:id="rId24"/>
    <p:sldId id="403" r:id="rId25"/>
    <p:sldId id="404" r:id="rId26"/>
    <p:sldId id="318" r:id="rId27"/>
    <p:sldId id="370" r:id="rId28"/>
    <p:sldId id="371" r:id="rId29"/>
    <p:sldId id="346" r:id="rId30"/>
    <p:sldId id="382" r:id="rId31"/>
    <p:sldId id="339" r:id="rId32"/>
    <p:sldId id="324" r:id="rId33"/>
    <p:sldId id="335" r:id="rId34"/>
    <p:sldId id="336" r:id="rId35"/>
    <p:sldId id="342" r:id="rId36"/>
    <p:sldId id="340" r:id="rId37"/>
    <p:sldId id="337" r:id="rId38"/>
    <p:sldId id="344" r:id="rId39"/>
    <p:sldId id="345" r:id="rId40"/>
    <p:sldId id="372" r:id="rId41"/>
    <p:sldId id="373" r:id="rId42"/>
    <p:sldId id="374" r:id="rId43"/>
    <p:sldId id="375" r:id="rId44"/>
    <p:sldId id="376" r:id="rId45"/>
    <p:sldId id="367" r:id="rId46"/>
    <p:sldId id="383" r:id="rId47"/>
    <p:sldId id="386" r:id="rId48"/>
    <p:sldId id="387" r:id="rId49"/>
    <p:sldId id="388" r:id="rId50"/>
    <p:sldId id="389" r:id="rId51"/>
    <p:sldId id="343" r:id="rId52"/>
    <p:sldId id="400" r:id="rId53"/>
    <p:sldId id="390" r:id="rId54"/>
    <p:sldId id="391" r:id="rId55"/>
    <p:sldId id="392" r:id="rId56"/>
    <p:sldId id="393" r:id="rId57"/>
    <p:sldId id="366" r:id="rId58"/>
    <p:sldId id="401" r:id="rId59"/>
    <p:sldId id="394" r:id="rId60"/>
    <p:sldId id="395" r:id="rId61"/>
    <p:sldId id="396" r:id="rId62"/>
    <p:sldId id="397" r:id="rId63"/>
    <p:sldId id="369" r:id="rId64"/>
    <p:sldId id="331" r:id="rId65"/>
    <p:sldId id="332" r:id="rId66"/>
    <p:sldId id="377" r:id="rId67"/>
    <p:sldId id="297" r:id="rId68"/>
    <p:sldId id="398" r:id="rId69"/>
    <p:sldId id="399" r:id="rId70"/>
    <p:sldId id="321" r:id="rId71"/>
    <p:sldId id="347" r:id="rId72"/>
    <p:sldId id="379" r:id="rId73"/>
    <p:sldId id="405" r:id="rId74"/>
    <p:sldId id="298" r:id="rId75"/>
    <p:sldId id="380" r:id="rId76"/>
    <p:sldId id="303" r:id="rId77"/>
    <p:sldId id="300" r:id="rId78"/>
    <p:sldId id="283" r:id="rId79"/>
    <p:sldId id="257" r:id="rId80"/>
    <p:sldId id="258" r:id="rId8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7E7"/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4660"/>
  </p:normalViewPr>
  <p:slideViewPr>
    <p:cSldViewPr>
      <p:cViewPr varScale="1">
        <p:scale>
          <a:sx n="142" d="100"/>
          <a:sy n="142" d="100"/>
        </p:scale>
        <p:origin x="324" y="120"/>
      </p:cViewPr>
      <p:guideLst>
        <p:guide orient="horz" pos="18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5519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1006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463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182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6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7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0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93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  <p:sldLayoutId id="214748368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price_relation_17.html" TargetMode="External"/><Relationship Id="rId5" Type="http://schemas.openxmlformats.org/officeDocument/2006/relationships/hyperlink" Target="map_crime_17.html" TargetMode="External"/><Relationship Id="rId4" Type="http://schemas.openxmlformats.org/officeDocument/2006/relationships/hyperlink" Target="map_crime_18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hyperlink" Target="map_crime_price_relation_18.html" TargetMode="External"/><Relationship Id="rId4" Type="http://schemas.openxmlformats.org/officeDocument/2006/relationships/hyperlink" Target="map_crime_18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3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price_relation_19.html" TargetMode="External"/><Relationship Id="rId5" Type="http://schemas.openxmlformats.org/officeDocument/2006/relationships/hyperlink" Target="map_crime_19.html" TargetMode="External"/><Relationship Id="rId4" Type="http://schemas.openxmlformats.org/officeDocument/2006/relationships/hyperlink" Target="map_crime_18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map_hospital_all_seoul.html" TargetMode="External"/><Relationship Id="rId3" Type="http://schemas.openxmlformats.org/officeDocument/2006/relationships/chart" Target="../charts/chart10.xml"/><Relationship Id="rId7" Type="http://schemas.openxmlformats.org/officeDocument/2006/relationships/hyperlink" Target="map_hospital_all.html" TargetMode="External"/><Relationship Id="rId12" Type="http://schemas.openxmlformats.org/officeDocument/2006/relationships/image" Target="../media/image4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axetv.com/news/articleView.html?idxno=106837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://m.medipana.com/index_sub.asp?NewsNum=282111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www.mk.co.kr/news/realestate/view/2016/04/287918/" TargetMode="External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hyperlink" Target="map_hospital_ony_top10_seoul.html" TargetMode="External"/><Relationship Id="rId4" Type="http://schemas.openxmlformats.org/officeDocument/2006/relationships/hyperlink" Target="https://www.veritas-a.com/news/articleView.html?idxno=319559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45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price_relation_17.html" TargetMode="External"/><Relationship Id="rId5" Type="http://schemas.openxmlformats.org/officeDocument/2006/relationships/hyperlink" Target="map_crime_17.html" TargetMode="External"/><Relationship Id="rId4" Type="http://schemas.openxmlformats.org/officeDocument/2006/relationships/hyperlink" Target="map_crime_18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hyperlink" Target="map_crime_price_relation_17.html" TargetMode="Externa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17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hyperlink" Target="map_crime_price_relation_17.html" TargetMode="Externa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17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7" Type="http://schemas.openxmlformats.org/officeDocument/2006/relationships/hyperlink" Target="map_crime_price_relation_17.html" TargetMode="Externa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p_crime_17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laits1.github.io/maps/age_map_17" TargetMode="External"/><Relationship Id="rId7" Type="http://schemas.openxmlformats.org/officeDocument/2006/relationships/hyperlink" Target="https://laits1.github.io/maps/age_map_20" TargetMode="Externa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age_map_19" TargetMode="External"/><Relationship Id="rId5" Type="http://schemas.openxmlformats.org/officeDocument/2006/relationships/hyperlink" Target="https://laits1.github.io/maps/age_map_18" TargetMode="External"/><Relationship Id="rId4" Type="http://schemas.openxmlformats.org/officeDocument/2006/relationships/hyperlink" Target="map_crime_18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hyperlink" Target="https://laits1.github.io/maps/age_map_17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hyperlink" Target="https://laits1.github.io/maps/age_map_1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hyperlink" Target="https://laits1.github.io/maps/age_map_19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hyperlink" Target="https://laits1.github.io/maps/age_map_20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aits1.github.io/maps/adult_map_17" TargetMode="External"/><Relationship Id="rId7" Type="http://schemas.openxmlformats.org/officeDocument/2006/relationships/image" Target="../media/image54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adult_map_20" TargetMode="External"/><Relationship Id="rId5" Type="http://schemas.openxmlformats.org/officeDocument/2006/relationships/hyperlink" Target="https://laits1.github.io/maps/adult_map_19" TargetMode="External"/><Relationship Id="rId4" Type="http://schemas.openxmlformats.org/officeDocument/2006/relationships/hyperlink" Target="https://laits1.github.io/maps/adult_map_1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hyperlink" Target="https://laits1.github.io/maps/adult_map_17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hyperlink" Target="https://laits1.github.io/maps/adult_map_1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hyperlink" Target="https://laits1.github.io/maps/adult_map_19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hyperlink" Target="https://laits1.github.io/maps/adult_map_20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its1.github.io/maps/gender_map_17" TargetMode="External"/><Relationship Id="rId7" Type="http://schemas.openxmlformats.org/officeDocument/2006/relationships/image" Target="../media/image59.png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gender_map_20" TargetMode="External"/><Relationship Id="rId5" Type="http://schemas.openxmlformats.org/officeDocument/2006/relationships/hyperlink" Target="https://laits1.github.io/maps/gender_map_19" TargetMode="External"/><Relationship Id="rId4" Type="http://schemas.openxmlformats.org/officeDocument/2006/relationships/hyperlink" Target="https://laits1.github.io/maps/gender_map_18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hyperlink" Target="https://laits1.github.io/maps/gender_map_17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hyperlink" Target="https://laits1.github.io/maps/gender_map_1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hyperlink" Target="https://laits1.github.io/maps/gender_map_1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hyperlink" Target="https://laits1.github.io/maps/gender_map_2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hart" Target="../charts/chart37.xml"/><Relationship Id="rId7" Type="http://schemas.openxmlformats.org/officeDocument/2006/relationships/image" Target="../media/image67.png"/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chart" Target="../charts/chart39.xml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chart" Target="../charts/chart40.xml"/><Relationship Id="rId9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chart" Target="../charts/chart4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chart" Target="../charts/chart43.xml"/><Relationship Id="rId9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chart" Target="../charts/chart45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chart" Target="../charts/chart46.xml"/><Relationship Id="rId9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22IEHVXV95" TargetMode="External"/><Relationship Id="rId2" Type="http://schemas.openxmlformats.org/officeDocument/2006/relationships/hyperlink" Target="http://www.gcplus.co.kr/news/view.html?category=108&amp;no=4547&amp;section=107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min.mois.go.kr/" TargetMode="External"/><Relationship Id="rId2" Type="http://schemas.openxmlformats.org/officeDocument/2006/relationships/hyperlink" Target="http://rtdown.molit.go.kr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.si.re.kr/data/&#51648;&#46020;&#47196;-&#48376;-&#49436;&#50872;-2020/5563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1059582"/>
            <a:ext cx="5483938" cy="24482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82F58-B61E-47ED-9969-4C45022E34D2}"/>
              </a:ext>
            </a:extLst>
          </p:cNvPr>
          <p:cNvSpPr txBox="1">
            <a:spLocks/>
          </p:cNvSpPr>
          <p:nvPr/>
        </p:nvSpPr>
        <p:spPr>
          <a:xfrm>
            <a:off x="3647734" y="1497825"/>
            <a:ext cx="5220072" cy="6480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부동산 가격과 여러 요인</a:t>
            </a:r>
            <a:endParaRPr lang="en-US" altLang="ko-KR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D69E8A-1D11-4FF4-BC35-2E74A76AB767}"/>
              </a:ext>
            </a:extLst>
          </p:cNvPr>
          <p:cNvSpPr txBox="1">
            <a:spLocks/>
          </p:cNvSpPr>
          <p:nvPr/>
        </p:nvSpPr>
        <p:spPr>
          <a:xfrm>
            <a:off x="4331773" y="2787774"/>
            <a:ext cx="3851994" cy="5886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서울특별시 </a:t>
            </a:r>
            <a:r>
              <a:rPr lang="ko-KR" altLang="en-US" b="1" u="sng" dirty="0">
                <a:solidFill>
                  <a:schemeClr val="tx1"/>
                </a:solidFill>
              </a:rPr>
              <a:t>각 자치구 별 </a:t>
            </a:r>
            <a:endParaRPr lang="en-US" altLang="ko-KR" b="1" u="sng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endParaRPr lang="ko-KR" altLang="en-US" b="1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부동산 가격과 여러 요인들 간의 상관성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E934E-1660-44EE-846D-BFB1379D56FE}"/>
              </a:ext>
            </a:extLst>
          </p:cNvPr>
          <p:cNvSpPr txBox="1"/>
          <p:nvPr/>
        </p:nvSpPr>
        <p:spPr>
          <a:xfrm>
            <a:off x="5285662" y="388812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8</a:t>
            </a:r>
            <a:r>
              <a:rPr lang="ko-KR" altLang="en-US" sz="1600" b="1" dirty="0">
                <a:cs typeface="Arial" pitchFamily="34" charset="0"/>
              </a:rPr>
              <a:t>조 </a:t>
            </a:r>
            <a:r>
              <a:rPr lang="ko-KR" altLang="en-US" sz="1600" b="1" dirty="0" err="1">
                <a:cs typeface="Arial" pitchFamily="34" charset="0"/>
              </a:rPr>
              <a:t>부데찌개</a:t>
            </a:r>
            <a:r>
              <a:rPr lang="ko-KR" altLang="en-US" sz="1600" b="1" dirty="0">
                <a:cs typeface="Arial" pitchFamily="34" charset="0"/>
              </a:rPr>
              <a:t> 팀</a:t>
            </a:r>
          </a:p>
          <a:p>
            <a:pPr algn="ctr"/>
            <a:r>
              <a:rPr lang="en-US" altLang="ko-KR" sz="1200" b="1" dirty="0"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부</a:t>
            </a:r>
            <a:r>
              <a:rPr lang="ko-KR" altLang="en-US" sz="1200" b="1" dirty="0">
                <a:cs typeface="Arial" pitchFamily="34" charset="0"/>
              </a:rPr>
              <a:t>동산 </a:t>
            </a:r>
            <a:r>
              <a:rPr lang="en-US" altLang="ko-KR" sz="1200" b="1" dirty="0"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데</a:t>
            </a:r>
            <a:r>
              <a:rPr lang="ko-KR" altLang="en-US" sz="1200" b="1" dirty="0">
                <a:cs typeface="Arial" pitchFamily="34" charset="0"/>
              </a:rPr>
              <a:t>이터</a:t>
            </a:r>
            <a:r>
              <a:rPr lang="en-US" altLang="ko-KR" sz="1200" b="1" dirty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85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4–1. </a:t>
            </a:r>
            <a:r>
              <a:rPr lang="ko-KR" altLang="en-US" sz="2600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96831"/>
              </p:ext>
            </p:extLst>
          </p:nvPr>
        </p:nvGraphicFramePr>
        <p:xfrm>
          <a:off x="251520" y="699542"/>
          <a:ext cx="8568952" cy="424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13062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 통계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</a:t>
                      </a:r>
                      <a:r>
                        <a:rPr lang="en-US" altLang="ko-KR" sz="1000" dirty="0"/>
                        <a:t>(2019</a:t>
                      </a:r>
                      <a:r>
                        <a:rPr lang="ko-KR" altLang="en-US" sz="1000" dirty="0"/>
                        <a:t>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가계 대출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가계 대출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주택 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주택 대출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(29 * 49)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1964</a:t>
                      </a:r>
                      <a:r>
                        <a:rPr lang="ko-KR" altLang="en-US" sz="1000" dirty="0"/>
                        <a:t>년 부터의 월별 원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달러 환율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 * 687)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종합 주가 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1981</a:t>
                      </a:r>
                      <a:r>
                        <a:rPr lang="ko-KR" altLang="en-US" sz="1000" dirty="0"/>
                        <a:t>년 부터의 월별 코스피 지수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(12 * 486)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e-</a:t>
                      </a:r>
                      <a:r>
                        <a:rPr lang="ko-KR" altLang="en-US" sz="1000" dirty="0"/>
                        <a:t>나라지표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기획재정부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2013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 * 15)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71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 명세 요약</a:t>
            </a:r>
            <a:endParaRPr lang="en-US" altLang="ko-KR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568A4-EEF3-4FFF-AFF1-8679D72E7BE7}"/>
              </a:ext>
            </a:extLst>
          </p:cNvPr>
          <p:cNvSpPr txBox="1"/>
          <p:nvPr/>
        </p:nvSpPr>
        <p:spPr>
          <a:xfrm>
            <a:off x="467544" y="699542"/>
            <a:ext cx="78488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프로젝트 수행절차 및 방법을 제시한다 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어떻게 가공할 것인지 정리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앞으로 이렇게 데이터를 바꾸어 나가겠다</a:t>
            </a:r>
            <a:endParaRPr lang="en-US" altLang="ko-KR" sz="1000" dirty="0"/>
          </a:p>
          <a:p>
            <a:r>
              <a:rPr lang="ko-KR" altLang="en-US" sz="1000" dirty="0"/>
              <a:t>최종 완성단계를 간추려서 쓰기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서울시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대 범죄 발생현황 통계 </a:t>
            </a:r>
            <a:r>
              <a:rPr lang="en-US" altLang="ko-KR" sz="1000" b="1" dirty="0"/>
              <a:t>-&gt;  </a:t>
            </a:r>
            <a:r>
              <a:rPr lang="ko-KR" altLang="en-US" sz="1000" b="1" dirty="0"/>
              <a:t>각 년도 별</a:t>
            </a:r>
            <a:r>
              <a:rPr lang="en-US" altLang="ko-KR" sz="1000" b="1" dirty="0"/>
              <a:t> 5</a:t>
            </a:r>
            <a:r>
              <a:rPr lang="ko-KR" altLang="en-US" sz="1000" b="1" dirty="0"/>
              <a:t>대 범죄 총 합계</a:t>
            </a:r>
            <a:r>
              <a:rPr lang="en-US" altLang="ko-KR" sz="1000" b="1" dirty="0"/>
              <a:t>.csv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서울시 의료기관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구별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통계 </a:t>
            </a:r>
            <a:r>
              <a:rPr lang="en-US" altLang="ko-KR" sz="1000" b="1" dirty="0"/>
              <a:t>-&gt; 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가계 대출 </a:t>
            </a:r>
            <a:r>
              <a:rPr lang="en-US" altLang="ko-KR" sz="1000" b="1" dirty="0"/>
              <a:t>-&gt;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주택 대출 </a:t>
            </a:r>
            <a:r>
              <a:rPr lang="en-US" altLang="ko-KR" sz="1000" b="1" dirty="0"/>
              <a:t>-&gt;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환율 </a:t>
            </a:r>
            <a:r>
              <a:rPr lang="en-US" altLang="ko-KR" sz="1000" b="1" dirty="0"/>
              <a:t>-&gt; 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종합 주가 지수 </a:t>
            </a:r>
            <a:r>
              <a:rPr lang="en-US" altLang="ko-KR" sz="1000" b="1" dirty="0"/>
              <a:t>-&gt; 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실거래가 공개시스템 아파트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매매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서울시 인구밀도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서울시 비만도 통계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금리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서울시 구별 연봉 자료</a:t>
            </a:r>
            <a:r>
              <a:rPr lang="en-US" altLang="ko-KR" sz="1000" b="1" dirty="0"/>
              <a:t>(2019</a:t>
            </a:r>
            <a:r>
              <a:rPr lang="ko-KR" altLang="en-US" sz="1000" b="1" dirty="0"/>
              <a:t>년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주민등록 인구 통계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연령별 인구 현황</a:t>
            </a:r>
            <a:r>
              <a:rPr lang="en-US" altLang="ko-KR" sz="1000" b="1" dirty="0"/>
              <a:t>) -&gt; </a:t>
            </a:r>
            <a:r>
              <a:rPr lang="ko-KR" altLang="en-US" sz="1000" b="1" dirty="0"/>
              <a:t>각 년도 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구 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연령 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인구 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미성년자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비율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성인 비율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남녀 성비</a:t>
            </a:r>
            <a:r>
              <a:rPr lang="en-US" altLang="ko-KR" sz="1000" b="1" dirty="0"/>
              <a:t>.csv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886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93658" y="2553863"/>
            <a:ext cx="6156684" cy="576063"/>
          </a:xfrm>
        </p:spPr>
        <p:txBody>
          <a:bodyPr/>
          <a:lstStyle/>
          <a:p>
            <a:r>
              <a:rPr lang="ko-KR" altLang="en-US" dirty="0"/>
              <a:t>데이터 분석 시작</a:t>
            </a:r>
            <a:endParaRPr lang="en-US" altLang="ko-KR" dirty="0"/>
          </a:p>
          <a:p>
            <a:r>
              <a:rPr lang="ko-KR" altLang="en-US" dirty="0"/>
              <a:t>책갈피 페이지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넣어주시면</a:t>
            </a:r>
            <a:r>
              <a:rPr lang="ko-KR" altLang="en-US" dirty="0"/>
              <a:t> 감사하겠습니다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1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93091" y="439822"/>
            <a:ext cx="4222078" cy="1840713"/>
          </a:xfrm>
        </p:spPr>
        <p:txBody>
          <a:bodyPr/>
          <a:lstStyle/>
          <a:p>
            <a:r>
              <a:rPr lang="ko-KR" altLang="en-US" sz="2800" dirty="0">
                <a:solidFill>
                  <a:schemeClr val="bg1"/>
                </a:solidFill>
              </a:rPr>
              <a:t>서울시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각 구별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5</a:t>
            </a:r>
            <a:r>
              <a:rPr lang="ko-KR" altLang="en-US" sz="2800" dirty="0">
                <a:solidFill>
                  <a:schemeClr val="bg1"/>
                </a:solidFill>
              </a:rPr>
              <a:t>대 범죄 발생 현황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괜찮은 거 있으면 추가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각 데이터 제목 시작 부분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CB6BB4-BE0C-41F3-98EF-5D8305732D09}"/>
              </a:ext>
            </a:extLst>
          </p:cNvPr>
          <p:cNvSpPr txBox="1">
            <a:spLocks/>
          </p:cNvSpPr>
          <p:nvPr/>
        </p:nvSpPr>
        <p:spPr>
          <a:xfrm>
            <a:off x="4139952" y="1865163"/>
            <a:ext cx="4680520" cy="184071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1"/>
                </a:solidFill>
              </a:rPr>
              <a:t>각 데이터에 대한 기본 상식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2800" dirty="0">
                <a:solidFill>
                  <a:schemeClr val="tx1"/>
                </a:solidFill>
              </a:rPr>
              <a:t>Ex) 5</a:t>
            </a:r>
            <a:r>
              <a:rPr lang="ko-KR" altLang="en-US" sz="2800" dirty="0">
                <a:solidFill>
                  <a:schemeClr val="tx1"/>
                </a:solidFill>
              </a:rPr>
              <a:t>대 범죄에 뭐가 </a:t>
            </a:r>
            <a:r>
              <a:rPr lang="ko-KR" altLang="en-US" sz="2800" dirty="0" err="1">
                <a:solidFill>
                  <a:schemeClr val="tx1"/>
                </a:solidFill>
              </a:rPr>
              <a:t>포함되어있는지</a:t>
            </a:r>
            <a:r>
              <a:rPr lang="ko-KR" altLang="en-US" sz="2800" dirty="0">
                <a:solidFill>
                  <a:schemeClr val="tx1"/>
                </a:solidFill>
              </a:rPr>
              <a:t> 등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ko-KR" altLang="en-US" sz="2800" dirty="0">
                <a:solidFill>
                  <a:schemeClr val="tx1"/>
                </a:solidFill>
              </a:rPr>
              <a:t>들어가기 전에 </a:t>
            </a:r>
            <a:r>
              <a:rPr lang="ko-KR" altLang="en-US" sz="2800" dirty="0" err="1">
                <a:solidFill>
                  <a:schemeClr val="tx1"/>
                </a:solidFill>
              </a:rPr>
              <a:t>알아야될</a:t>
            </a:r>
            <a:r>
              <a:rPr lang="ko-KR" altLang="en-US" sz="2800" dirty="0">
                <a:solidFill>
                  <a:schemeClr val="tx1"/>
                </a:solidFill>
              </a:rPr>
              <a:t> 기초 사전 지식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6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4605" y="2090687"/>
            <a:ext cx="34105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범죄 발생과 범죄 검거 두 개의 열이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알아보기 쉽게 열의 이름을 </a:t>
            </a:r>
            <a:r>
              <a:rPr lang="en-US" altLang="ko-KR" sz="800" b="1" dirty="0">
                <a:cs typeface="Arial" pitchFamily="34" charset="0"/>
              </a:rPr>
              <a:t>**_</a:t>
            </a:r>
            <a:r>
              <a:rPr lang="ko-KR" altLang="en-US" sz="800" b="1" dirty="0">
                <a:cs typeface="Arial" pitchFamily="34" charset="0"/>
              </a:rPr>
              <a:t>발생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과</a:t>
            </a:r>
            <a:r>
              <a:rPr lang="en-US" altLang="ko-KR" sz="800" b="1" dirty="0">
                <a:cs typeface="Arial" pitchFamily="34" charset="0"/>
              </a:rPr>
              <a:t>  **_</a:t>
            </a:r>
            <a:r>
              <a:rPr lang="ko-KR" altLang="en-US" sz="800" b="1" dirty="0">
                <a:cs typeface="Arial" pitchFamily="34" charset="0"/>
              </a:rPr>
              <a:t>검거로 변경 </a:t>
            </a:r>
            <a:r>
              <a:rPr lang="en-US" altLang="ko-KR" sz="800" b="1" dirty="0">
                <a:cs typeface="Arial" pitchFamily="34" charset="0"/>
              </a:rPr>
              <a:t>!</a:t>
            </a:r>
          </a:p>
          <a:p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 하여 데이터를 필터링 </a:t>
            </a:r>
            <a:r>
              <a:rPr lang="en-US" altLang="ko-KR" sz="800" b="1" dirty="0">
                <a:cs typeface="Arial" pitchFamily="34" charset="0"/>
              </a:rPr>
              <a:t>!</a:t>
            </a:r>
          </a:p>
          <a:p>
            <a:r>
              <a:rPr lang="en-US" altLang="ko-KR" sz="800" b="1" dirty="0">
                <a:cs typeface="Arial" pitchFamily="34" charset="0"/>
              </a:rPr>
              <a:t>(</a:t>
            </a:r>
            <a:r>
              <a:rPr lang="ko-KR" altLang="en-US" sz="800" b="1" dirty="0">
                <a:cs typeface="Arial" pitchFamily="34" charset="0"/>
              </a:rPr>
              <a:t>자치구 열에 </a:t>
            </a:r>
            <a:r>
              <a:rPr lang="en-US" altLang="ko-KR" sz="800" b="1" dirty="0">
                <a:cs typeface="Arial" pitchFamily="34" charset="0"/>
              </a:rPr>
              <a:t>＇</a:t>
            </a:r>
            <a:r>
              <a:rPr lang="ko-KR" altLang="en-US" sz="800" b="1" dirty="0">
                <a:cs typeface="Arial" pitchFamily="34" charset="0"/>
              </a:rPr>
              <a:t>자치구 </a:t>
            </a:r>
            <a:r>
              <a:rPr lang="en-US" altLang="ko-KR" sz="800" b="1" dirty="0">
                <a:cs typeface="Arial" pitchFamily="34" charset="0"/>
              </a:rPr>
              <a:t>– </a:t>
            </a:r>
            <a:r>
              <a:rPr lang="ko-KR" altLang="en-US" sz="800" b="1" dirty="0">
                <a:cs typeface="Arial" pitchFamily="34" charset="0"/>
              </a:rPr>
              <a:t>발생 </a:t>
            </a:r>
            <a:r>
              <a:rPr lang="en-US" altLang="ko-KR" sz="800" b="1" dirty="0">
                <a:cs typeface="Arial" pitchFamily="34" charset="0"/>
              </a:rPr>
              <a:t>- </a:t>
            </a:r>
            <a:r>
              <a:rPr lang="ko-KR" altLang="en-US" sz="800" b="1" dirty="0">
                <a:cs typeface="Arial" pitchFamily="34" charset="0"/>
              </a:rPr>
              <a:t>검거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 행을 삭제</a:t>
            </a:r>
            <a:r>
              <a:rPr lang="en-US" altLang="ko-KR" sz="800" b="1" dirty="0">
                <a:cs typeface="Arial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crime =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raw_data.iloc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[1:len(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raw_data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)+1]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en-US" altLang="ko-KR" sz="2600" dirty="0">
                <a:solidFill>
                  <a:schemeClr val="accent1"/>
                </a:solidFill>
              </a:rPr>
              <a:t>5</a:t>
            </a:r>
            <a:r>
              <a:rPr lang="ko-KR" altLang="en-US" sz="2600" dirty="0">
                <a:solidFill>
                  <a:schemeClr val="accent1"/>
                </a:solidFill>
              </a:rPr>
              <a:t>대 범죄 발생현황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(1)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6215736D-9BB4-4A3C-A086-E4A178F2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05" y="598885"/>
            <a:ext cx="5830044" cy="164147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4042565" y="2224423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346A0C-88CC-4781-A67E-21CCD1FE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" y="3234515"/>
            <a:ext cx="6408712" cy="1785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5A4D4-6F14-44D7-B252-0AC9C704F73B}"/>
              </a:ext>
            </a:extLst>
          </p:cNvPr>
          <p:cNvSpPr/>
          <p:nvPr/>
        </p:nvSpPr>
        <p:spPr>
          <a:xfrm>
            <a:off x="1547664" y="843558"/>
            <a:ext cx="648072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BB55E-7651-4EFF-85C1-155ADFD6CEF2}"/>
              </a:ext>
            </a:extLst>
          </p:cNvPr>
          <p:cNvSpPr/>
          <p:nvPr/>
        </p:nvSpPr>
        <p:spPr>
          <a:xfrm>
            <a:off x="1269437" y="3234514"/>
            <a:ext cx="842955" cy="3453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93703-674C-4898-BC80-A6106CE47151}"/>
              </a:ext>
            </a:extLst>
          </p:cNvPr>
          <p:cNvSpPr txBox="1"/>
          <p:nvPr/>
        </p:nvSpPr>
        <p:spPr>
          <a:xfrm>
            <a:off x="4572000" y="2065727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기간이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년인 행을 추출할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만든다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_2017 = (crime['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 == '2017’)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조건을 만족하는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와 합계 행을 빼고 새로운 변수에 저장 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(2017</a:t>
            </a:r>
            <a:r>
              <a:rPr lang="ko-KR" altLang="en-US" sz="900" b="1" dirty="0">
                <a:solidFill>
                  <a:srgbClr val="7030A0"/>
                </a:solidFill>
                <a:cs typeface="Arial" pitchFamily="34" charset="0"/>
              </a:rPr>
              <a:t>년 데이터 프레임 생성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!)</a:t>
            </a:r>
          </a:p>
          <a:p>
            <a:r>
              <a:rPr lang="pt-BR" altLang="ko-KR" sz="900" b="1" dirty="0">
                <a:solidFill>
                  <a:srgbClr val="FF0000"/>
                </a:solidFill>
                <a:cs typeface="Arial" pitchFamily="34" charset="0"/>
              </a:rPr>
              <a:t>Crime_2017 = crime[_2017][1:]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7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en-US" altLang="ko-KR" sz="2600" b="1" dirty="0">
                <a:solidFill>
                  <a:schemeClr val="accent1"/>
                </a:solidFill>
              </a:rPr>
              <a:t>5</a:t>
            </a:r>
            <a:r>
              <a:rPr lang="ko-KR" altLang="en-US" sz="2600" b="1" dirty="0">
                <a:solidFill>
                  <a:schemeClr val="accent1"/>
                </a:solidFill>
              </a:rPr>
              <a:t>대 범죄 </a:t>
            </a:r>
            <a:r>
              <a:rPr lang="ko-KR" altLang="en-US" sz="2600" dirty="0">
                <a:solidFill>
                  <a:schemeClr val="accent1"/>
                </a:solidFill>
              </a:rPr>
              <a:t>발생현황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(2)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855109" y="2427734"/>
            <a:ext cx="5178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필요한 데이터는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’,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그리고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 건수의 발생 합계</a:t>
            </a:r>
            <a:r>
              <a:rPr lang="en-US" altLang="ko-KR" sz="900" b="1" dirty="0">
                <a:cs typeface="Arial" pitchFamily="34" charset="0"/>
              </a:rPr>
              <a:t>’ ! (</a:t>
            </a:r>
            <a:r>
              <a:rPr lang="ko-KR" altLang="en-US" sz="900" b="1" dirty="0">
                <a:cs typeface="Arial" pitchFamily="34" charset="0"/>
              </a:rPr>
              <a:t>필요한 열만 추출 </a:t>
            </a:r>
            <a:r>
              <a:rPr lang="en-US" altLang="ko-KR" sz="900" b="1" dirty="0">
                <a:cs typeface="Arial" pitchFamily="34" charset="0"/>
              </a:rPr>
              <a:t>!)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 = crime_2017.loc[:,['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자치구를 기준으로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오름차순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crime_fin_2017.sort_values(by="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발생을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 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crime_fin_2017.rename(columns={'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',},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완성된 데이터프레임을 </a:t>
            </a:r>
            <a:r>
              <a:rPr lang="en-US" altLang="ko-KR" sz="900" b="1" dirty="0">
                <a:cs typeface="Arial" pitchFamily="34" charset="0"/>
              </a:rPr>
              <a:t>csv </a:t>
            </a:r>
            <a:r>
              <a:rPr lang="ko-KR" altLang="en-US" sz="900" b="1" dirty="0">
                <a:cs typeface="Arial" pitchFamily="34" charset="0"/>
              </a:rPr>
              <a:t>파일로 저장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crime_fin_2017.to_csv("./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fin_data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발생건수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(2017)_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최종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.csv", index = False)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555774" y="2291704"/>
            <a:ext cx="144017" cy="8370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그룹, 묶음이(가) 표시된 사진&#10;&#10;자동 생성된 설명">
            <a:extLst>
              <a:ext uri="{FF2B5EF4-FFF2-40B4-BE49-F238E27FC236}">
                <a16:creationId xmlns:a16="http://schemas.microsoft.com/office/drawing/2014/main" id="{8C3E06B0-C322-4EED-A1F7-C646402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07498"/>
            <a:ext cx="6250731" cy="165740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51F94F9-CA5C-46F2-B6F2-A588700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72" y="3155552"/>
            <a:ext cx="2382640" cy="1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en-US" altLang="ko-KR" sz="2600" b="1" dirty="0">
                <a:solidFill>
                  <a:schemeClr val="accent1"/>
                </a:solidFill>
              </a:rPr>
              <a:t>5</a:t>
            </a:r>
            <a:r>
              <a:rPr lang="ko-KR" altLang="en-US" sz="2600" b="1" dirty="0">
                <a:solidFill>
                  <a:schemeClr val="accent1"/>
                </a:solidFill>
              </a:rPr>
              <a:t>대 범죄 </a:t>
            </a:r>
            <a:r>
              <a:rPr lang="ko-KR" altLang="en-US" sz="2600" dirty="0">
                <a:solidFill>
                  <a:schemeClr val="accent1"/>
                </a:solidFill>
              </a:rPr>
              <a:t>발생현황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(3)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46097A1-A8FE-406B-A87E-1633C6D6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7" y="901234"/>
            <a:ext cx="4814645" cy="100027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1AD79D1-DB95-4964-AEB7-2247AE45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" y="3147814"/>
            <a:ext cx="3718595" cy="174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4125252" y="2103199"/>
            <a:ext cx="44791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범죄 발생 건수를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불러온다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("./data/2017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csv",thousands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',’)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</a:t>
            </a:r>
            <a:r>
              <a:rPr lang="en-US" altLang="ko-KR" sz="900" b="1" dirty="0">
                <a:cs typeface="Arial" pitchFamily="34" charset="0"/>
              </a:rPr>
              <a:t>["10</a:t>
            </a:r>
            <a:r>
              <a:rPr lang="ko-KR" altLang="en-US" sz="900" b="1" dirty="0">
                <a:cs typeface="Arial" pitchFamily="34" charset="0"/>
              </a:rPr>
              <a:t>만명 당 범죄 발생 건수</a:t>
            </a:r>
            <a:r>
              <a:rPr lang="en-US" altLang="ko-KR" sz="900" b="1" dirty="0">
                <a:cs typeface="Arial" pitchFamily="34" charset="0"/>
              </a:rPr>
              <a:t>"] </a:t>
            </a:r>
            <a:r>
              <a:rPr lang="ko-KR" altLang="en-US" sz="900" b="1" dirty="0">
                <a:cs typeface="Arial" pitchFamily="34" charset="0"/>
              </a:rPr>
              <a:t>열로 추가 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931554" y="1865003"/>
            <a:ext cx="128278" cy="12828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2D11D-C207-48F2-B063-F703E108B5E8}"/>
              </a:ext>
            </a:extLst>
          </p:cNvPr>
          <p:cNvSpPr/>
          <p:nvPr/>
        </p:nvSpPr>
        <p:spPr>
          <a:xfrm>
            <a:off x="2751534" y="937360"/>
            <a:ext cx="504056" cy="9280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9512" y="843558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solidFill>
                  <a:schemeClr val="bg1"/>
                </a:solidFill>
              </a:rPr>
              <a:t>서울시 의료기관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구별</a:t>
            </a:r>
            <a:r>
              <a:rPr lang="en-US" altLang="ko-KR" sz="2600" dirty="0">
                <a:solidFill>
                  <a:schemeClr val="bg1"/>
                </a:solidFill>
              </a:rPr>
              <a:t>) </a:t>
            </a:r>
            <a:r>
              <a:rPr lang="ko-KR" altLang="en-US" sz="2600" dirty="0">
                <a:solidFill>
                  <a:schemeClr val="bg1"/>
                </a:solidFill>
              </a:rPr>
              <a:t>통계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8073" y="1758327"/>
            <a:ext cx="305592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1..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병원 수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와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병상 수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두 개로 나누어져 있어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각 의료기관 병원수만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자치구와 서울시 전체가 있는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자치구를 기준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로 정함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Hospital_2017.set_index(＇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＇,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ko-KR" altLang="en-US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수 데이터이므로 선형적인 관계를 고려하여 </a:t>
            </a:r>
            <a:r>
              <a:rPr lang="ko-KR" altLang="en-US" sz="900" b="1" dirty="0" err="1">
                <a:cs typeface="Arial" pitchFamily="34" charset="0"/>
              </a:rPr>
              <a:t>결측치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대체</a:t>
            </a:r>
            <a:r>
              <a:rPr lang="en-US" altLang="ko-KR" sz="900" b="1" dirty="0">
                <a:cs typeface="Arial" pitchFamily="34" charset="0"/>
              </a:rPr>
              <a:t> </a:t>
            </a:r>
          </a:p>
          <a:p>
            <a:r>
              <a:rPr lang="en-US" altLang="ko-KR" sz="900" b="1" i="1" dirty="0">
                <a:solidFill>
                  <a:srgbClr val="FF0000"/>
                </a:solidFill>
                <a:cs typeface="Arial" pitchFamily="34" charset="0"/>
              </a:rPr>
              <a:t>＇-＇ -&gt; ＇0＇</a:t>
            </a:r>
            <a:r>
              <a:rPr lang="ko-KR" altLang="en-US" sz="900" b="1" i="1" dirty="0">
                <a:solidFill>
                  <a:srgbClr val="FF0000"/>
                </a:solidFill>
                <a:cs typeface="Arial" pitchFamily="34" charset="0"/>
              </a:rPr>
              <a:t>으로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hospital_2017.replace('-','0',inplace=True) 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279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ko-KR" altLang="en-US" sz="2600" b="1" dirty="0">
                <a:solidFill>
                  <a:schemeClr val="accent1"/>
                </a:solidFill>
              </a:rPr>
              <a:t>의료기관</a:t>
            </a:r>
            <a:r>
              <a:rPr lang="ko-KR" altLang="en-US" sz="2600" dirty="0">
                <a:solidFill>
                  <a:schemeClr val="accent1"/>
                </a:solidFill>
              </a:rPr>
              <a:t>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(1)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36910" y="238957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실내, 묶음, 스크린샷이(가) 표시된 사진&#10;&#10;자동 생성된 설명">
            <a:extLst>
              <a:ext uri="{FF2B5EF4-FFF2-40B4-BE49-F238E27FC236}">
                <a16:creationId xmlns:a16="http://schemas.microsoft.com/office/drawing/2014/main" id="{34FC533E-0807-4F69-9DD1-B7052FF4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" y="699542"/>
            <a:ext cx="5958409" cy="1662274"/>
          </a:xfrm>
          <a:prstGeom prst="rect">
            <a:avLst/>
          </a:prstGeom>
        </p:spPr>
      </p:pic>
      <p:pic>
        <p:nvPicPr>
          <p:cNvPr id="9" name="그림 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8A05AC-FC66-425C-9A06-645DFA42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0" y="3291830"/>
            <a:ext cx="5958409" cy="15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ko-KR" altLang="en-US" sz="2600" b="1" dirty="0">
                <a:solidFill>
                  <a:schemeClr val="accent1"/>
                </a:solidFill>
              </a:rPr>
              <a:t>의료기관</a:t>
            </a:r>
            <a:r>
              <a:rPr lang="ko-KR" altLang="en-US" sz="2600" dirty="0">
                <a:solidFill>
                  <a:schemeClr val="accent1"/>
                </a:solidFill>
              </a:rPr>
              <a:t>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(2)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491880" y="2077183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기본으로 초기화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reset_index</a:t>
            </a:r>
            <a:r>
              <a:rPr lang="en-US" altLang="ko-KR" sz="900" b="1" dirty="0">
                <a:cs typeface="Arial" pitchFamily="34" charset="0"/>
              </a:rPr>
              <a:t>()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년도와 자치구 전체 의료기관 총 합계와 종합병원이 필요하므로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loc</a:t>
            </a:r>
            <a:r>
              <a:rPr lang="en-US" altLang="ko-KR" sz="900" b="1" dirty="0">
                <a:cs typeface="Arial" pitchFamily="34" charset="0"/>
              </a:rPr>
              <a:t>[:,['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_int','</a:t>
            </a:r>
            <a:r>
              <a:rPr lang="ko-KR" altLang="en-US" sz="900" b="1" dirty="0">
                <a:cs typeface="Arial" pitchFamily="34" charset="0"/>
              </a:rPr>
              <a:t>종합병원</a:t>
            </a:r>
            <a:r>
              <a:rPr lang="en-US" altLang="ko-KR" sz="900" b="1" dirty="0"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sort_values</a:t>
            </a:r>
            <a:r>
              <a:rPr lang="en-US" altLang="ko-KR" sz="900" b="1" dirty="0">
                <a:cs typeface="Arial" pitchFamily="34" charset="0"/>
              </a:rPr>
              <a:t>(by="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</a:t>
            </a:r>
            <a:r>
              <a:rPr lang="ko-KR" altLang="en-US" sz="900" b="1" dirty="0">
                <a:cs typeface="Arial" pitchFamily="34" charset="0"/>
              </a:rPr>
              <a:t>를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rename</a:t>
            </a:r>
            <a:r>
              <a:rPr lang="en-US" altLang="ko-KR" sz="900" b="1" dirty="0">
                <a:cs typeface="Arial" pitchFamily="34" charset="0"/>
              </a:rPr>
              <a:t>(columns={'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 : '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',},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1972375" y="2023335"/>
            <a:ext cx="131498" cy="9802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A091FA-3EAE-43F9-9C89-76F63CBF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066318"/>
            <a:ext cx="3009662" cy="1807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D2C05-4778-4102-A450-A90AB230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8353"/>
            <a:ext cx="6048672" cy="12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79512" y="394689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505221" y="3061110"/>
            <a:ext cx="540000" cy="540000"/>
            <a:chOff x="2829178" y="1721382"/>
            <a:chExt cx="720080" cy="720080"/>
          </a:xfrm>
        </p:grpSpPr>
        <p:sp>
          <p:nvSpPr>
            <p:cNvPr id="6" name="Oval 5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ie 24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05221" y="3768061"/>
            <a:ext cx="540000" cy="540000"/>
            <a:chOff x="2829178" y="3840496"/>
            <a:chExt cx="720080" cy="720080"/>
          </a:xfrm>
        </p:grpSpPr>
        <p:sp>
          <p:nvSpPr>
            <p:cNvPr id="8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487547" y="137583"/>
            <a:ext cx="540000" cy="540000"/>
            <a:chOff x="2846375" y="972699"/>
            <a:chExt cx="720080" cy="720080"/>
          </a:xfrm>
        </p:grpSpPr>
        <p:sp>
          <p:nvSpPr>
            <p:cNvPr id="2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Group 13"/>
          <p:cNvGrpSpPr/>
          <p:nvPr/>
        </p:nvGrpSpPr>
        <p:grpSpPr>
          <a:xfrm>
            <a:off x="4027660" y="124926"/>
            <a:ext cx="4576788" cy="4893647"/>
            <a:chOff x="913548" y="2494368"/>
            <a:chExt cx="2181844" cy="4893647"/>
          </a:xfrm>
        </p:grpSpPr>
        <p:sp>
          <p:nvSpPr>
            <p:cNvPr id="29" name="TextBox 28"/>
            <p:cNvSpPr txBox="1"/>
            <p:nvPr/>
          </p:nvSpPr>
          <p:spPr>
            <a:xfrm>
              <a:off x="913548" y="485585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5735" y="2494368"/>
              <a:ext cx="2059657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1.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프로젝트 배경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2.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팀 구성 및 역할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3.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수행 절차 및 방법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4.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데이터 명세 및 분석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5.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데이터 시각화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6.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결론 및 향후 과제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7.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 느낀 점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87547" y="812155"/>
            <a:ext cx="540000" cy="540000"/>
            <a:chOff x="2846375" y="972699"/>
            <a:chExt cx="720080" cy="720080"/>
          </a:xfrm>
        </p:grpSpPr>
        <p:sp>
          <p:nvSpPr>
            <p:cNvPr id="6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80567" y="1619685"/>
            <a:ext cx="540000" cy="540000"/>
            <a:chOff x="2846375" y="972699"/>
            <a:chExt cx="720080" cy="720080"/>
          </a:xfrm>
        </p:grpSpPr>
        <p:sp>
          <p:nvSpPr>
            <p:cNvPr id="69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4CEA7B-871A-4EB1-9DDA-98B58AF3DE09}"/>
              </a:ext>
            </a:extLst>
          </p:cNvPr>
          <p:cNvGrpSpPr/>
          <p:nvPr/>
        </p:nvGrpSpPr>
        <p:grpSpPr>
          <a:xfrm>
            <a:off x="3505221" y="4507609"/>
            <a:ext cx="540000" cy="540000"/>
            <a:chOff x="2846375" y="972699"/>
            <a:chExt cx="720080" cy="720080"/>
          </a:xfrm>
        </p:grpSpPr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2959B2E9-C0E3-47B2-9635-3B0EC7D31239}"/>
                </a:ext>
              </a:extLst>
            </p:cNvPr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57A19313-2D4A-4D4C-9400-648FA1DEE766}"/>
                </a:ext>
              </a:extLst>
            </p:cNvPr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2228D8-44B0-42F6-B31E-45B0F69466EE}"/>
              </a:ext>
            </a:extLst>
          </p:cNvPr>
          <p:cNvGrpSpPr/>
          <p:nvPr/>
        </p:nvGrpSpPr>
        <p:grpSpPr>
          <a:xfrm>
            <a:off x="3487547" y="2326636"/>
            <a:ext cx="540000" cy="540000"/>
            <a:chOff x="2829178" y="1721382"/>
            <a:chExt cx="720080" cy="720080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052515B9-4108-4091-9D99-7084440AF4FC}"/>
                </a:ext>
              </a:extLst>
            </p:cNvPr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Pie 24">
              <a:extLst>
                <a:ext uri="{FF2B5EF4-FFF2-40B4-BE49-F238E27FC236}">
                  <a16:creationId xmlns:a16="http://schemas.microsoft.com/office/drawing/2014/main" id="{881A4CC5-0B66-47C2-A29D-D6CCFAF68DA9}"/>
                </a:ext>
              </a:extLst>
            </p:cNvPr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A496CE-C1E7-4545-BB47-BC0ED4CC410A}"/>
              </a:ext>
            </a:extLst>
          </p:cNvPr>
          <p:cNvGrpSpPr/>
          <p:nvPr/>
        </p:nvGrpSpPr>
        <p:grpSpPr>
          <a:xfrm>
            <a:off x="3497906" y="135706"/>
            <a:ext cx="540000" cy="540000"/>
            <a:chOff x="2846375" y="972699"/>
            <a:chExt cx="720080" cy="720080"/>
          </a:xfrm>
        </p:grpSpPr>
        <p:sp>
          <p:nvSpPr>
            <p:cNvPr id="43" name="Oval 2">
              <a:extLst>
                <a:ext uri="{FF2B5EF4-FFF2-40B4-BE49-F238E27FC236}">
                  <a16:creationId xmlns:a16="http://schemas.microsoft.com/office/drawing/2014/main" id="{CC841E08-F3CC-42FC-86C4-E5D742710C94}"/>
                </a:ext>
              </a:extLst>
            </p:cNvPr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6D8D8BAA-5850-4F71-BB0E-B6AB801882FC}"/>
                </a:ext>
              </a:extLst>
            </p:cNvPr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4879510-059B-49DD-BCF7-4CBBBB89FDB9}"/>
              </a:ext>
            </a:extLst>
          </p:cNvPr>
          <p:cNvGrpSpPr/>
          <p:nvPr/>
        </p:nvGrpSpPr>
        <p:grpSpPr>
          <a:xfrm>
            <a:off x="3497906" y="810278"/>
            <a:ext cx="540000" cy="540000"/>
            <a:chOff x="2846375" y="972699"/>
            <a:chExt cx="720080" cy="720080"/>
          </a:xfrm>
        </p:grpSpPr>
        <p:sp>
          <p:nvSpPr>
            <p:cNvPr id="46" name="Oval 2">
              <a:extLst>
                <a:ext uri="{FF2B5EF4-FFF2-40B4-BE49-F238E27FC236}">
                  <a16:creationId xmlns:a16="http://schemas.microsoft.com/office/drawing/2014/main" id="{99273119-C420-474D-B237-1039AAFE1AAD}"/>
                </a:ext>
              </a:extLst>
            </p:cNvPr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30">
              <a:extLst>
                <a:ext uri="{FF2B5EF4-FFF2-40B4-BE49-F238E27FC236}">
                  <a16:creationId xmlns:a16="http://schemas.microsoft.com/office/drawing/2014/main" id="{6D632D37-EAE2-4AD5-8476-10E9D5400EB8}"/>
                </a:ext>
              </a:extLst>
            </p:cNvPr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6D7FB0D-F192-4AD9-B292-8514239D33EF}"/>
              </a:ext>
            </a:extLst>
          </p:cNvPr>
          <p:cNvGrpSpPr/>
          <p:nvPr/>
        </p:nvGrpSpPr>
        <p:grpSpPr>
          <a:xfrm>
            <a:off x="3497906" y="1617808"/>
            <a:ext cx="540000" cy="540000"/>
            <a:chOff x="2846375" y="972699"/>
            <a:chExt cx="720080" cy="720080"/>
          </a:xfrm>
        </p:grpSpPr>
        <p:sp>
          <p:nvSpPr>
            <p:cNvPr id="49" name="Oval 2">
              <a:extLst>
                <a:ext uri="{FF2B5EF4-FFF2-40B4-BE49-F238E27FC236}">
                  <a16:creationId xmlns:a16="http://schemas.microsoft.com/office/drawing/2014/main" id="{B19DB5C7-F4D4-4795-B78E-44A6A2069C3F}"/>
                </a:ext>
              </a:extLst>
            </p:cNvPr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30">
              <a:extLst>
                <a:ext uri="{FF2B5EF4-FFF2-40B4-BE49-F238E27FC236}">
                  <a16:creationId xmlns:a16="http://schemas.microsoft.com/office/drawing/2014/main" id="{A19A8CC0-16C8-4866-962C-79E6AAB9FA52}"/>
                </a:ext>
              </a:extLst>
            </p:cNvPr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서울시</a:t>
            </a:r>
            <a:r>
              <a:rPr lang="ko-KR" altLang="en-US" sz="2600" b="1" dirty="0">
                <a:solidFill>
                  <a:schemeClr val="accent1"/>
                </a:solidFill>
              </a:rPr>
              <a:t> 의료기관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(3)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3419872" y="1993970"/>
            <a:ext cx="4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의료기관 수와 종합병원 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(＂./data/2017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.csv＂, thousands = ＇,’)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의료기관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879812" y="1882150"/>
            <a:ext cx="108012" cy="1633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4EC2F-36C6-4A06-A452-BFA755D7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730"/>
            <a:ext cx="4814645" cy="1000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2A5C46-4DE1-42D5-8525-0AD64064DF95}"/>
              </a:ext>
            </a:extLst>
          </p:cNvPr>
          <p:cNvSpPr/>
          <p:nvPr/>
        </p:nvSpPr>
        <p:spPr>
          <a:xfrm>
            <a:off x="2699792" y="864730"/>
            <a:ext cx="504056" cy="1000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BFBDE-3F5D-4191-848A-1BE25BA8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15694"/>
            <a:ext cx="511256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61764" y="622995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서울특별시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각 구별 연령별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인구 현황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5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735348-6E86-47DA-9C53-61677621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" y="838835"/>
            <a:ext cx="6128489" cy="161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A1967-64C3-482D-B824-329749B1645E}"/>
              </a:ext>
            </a:extLst>
          </p:cNvPr>
          <p:cNvSpPr txBox="1"/>
          <p:nvPr/>
        </p:nvSpPr>
        <p:spPr>
          <a:xfrm>
            <a:off x="5266677" y="2357950"/>
            <a:ext cx="351363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열의 이름을 </a:t>
            </a:r>
            <a:r>
              <a:rPr lang="ko-KR" altLang="en-US" sz="800" b="1" dirty="0" err="1">
                <a:cs typeface="Arial" pitchFamily="34" charset="0"/>
              </a:rPr>
              <a:t>나이대</a:t>
            </a:r>
            <a:r>
              <a:rPr lang="ko-KR" altLang="en-US" sz="800" b="1" dirty="0">
                <a:cs typeface="Arial" pitchFamily="34" charset="0"/>
              </a:rPr>
              <a:t> 별로 보기 쉽게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미성년자</a:t>
            </a:r>
            <a:r>
              <a:rPr lang="en-US" altLang="ko-KR" sz="800" b="1" dirty="0">
                <a:cs typeface="Arial" pitchFamily="34" charset="0"/>
              </a:rPr>
              <a:t>, </a:t>
            </a:r>
            <a:r>
              <a:rPr lang="ko-KR" altLang="en-US" sz="800" b="1" dirty="0">
                <a:cs typeface="Arial" pitchFamily="34" charset="0"/>
              </a:rPr>
              <a:t>성인 연령 구간을 빈 리스트에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append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3. </a:t>
            </a:r>
            <a:r>
              <a:rPr lang="ko-KR" altLang="en-US" sz="800" b="1" dirty="0">
                <a:cs typeface="Arial" pitchFamily="34" charset="0"/>
              </a:rPr>
              <a:t>행정구역에 불필요한 단어 </a:t>
            </a:r>
            <a:r>
              <a:rPr lang="ko-KR" altLang="en-US" sz="800" b="1" dirty="0" err="1">
                <a:cs typeface="Arial" pitchFamily="34" charset="0"/>
              </a:rPr>
              <a:t>슬라이싱</a:t>
            </a:r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4. </a:t>
            </a:r>
            <a:r>
              <a:rPr lang="ko-KR" altLang="en-US" sz="800" b="1" dirty="0">
                <a:cs typeface="Arial" pitchFamily="34" charset="0"/>
              </a:rPr>
              <a:t>행정구역 가나다 순으로 정렬</a:t>
            </a:r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673B38F-9BBD-4927-9509-7045A44C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87078"/>
            <a:ext cx="4096322" cy="1629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6BFD48-8A79-497F-85A9-E16DBA81A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269" y="3984732"/>
            <a:ext cx="3366434" cy="277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F5D964-F7A7-4229-9571-11D89BF41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57" y="2692937"/>
            <a:ext cx="3366434" cy="2869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884C7D-87D7-4417-8340-B28DEBAF8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606" y="3327787"/>
            <a:ext cx="3572416" cy="2777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81ACE6-BB2C-4F87-AC4A-0A7E7AF6B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680" y="4604514"/>
            <a:ext cx="3479346" cy="2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8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36096" y="1196353"/>
            <a:ext cx="30559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 </a:t>
            </a:r>
            <a:r>
              <a:rPr lang="ko-KR" altLang="en-US" sz="800" b="1" dirty="0">
                <a:cs typeface="Arial" pitchFamily="34" charset="0"/>
              </a:rPr>
              <a:t>단순한 인구 수보다 각각의 인구수 비율과 남녀 성비의 데이터가 필요해서 데이터를 계산해서 새로운 컬럼을 추가하였다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연령별 인구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E3287DD-AC80-4324-8A46-E65E2630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173912"/>
            <a:ext cx="6373114" cy="171473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A7723DB-D111-4233-81D7-31D4EA2B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13" y="919149"/>
            <a:ext cx="4096322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E665D-9FB4-4055-B5B6-A0C8C132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937262"/>
            <a:ext cx="3822022" cy="1784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611335-6C9B-4907-B6DF-B858F9B1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2141443"/>
            <a:ext cx="2397422" cy="1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0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83551" y="627534"/>
            <a:ext cx="3528392" cy="27363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solidFill>
                  <a:schemeClr val="bg1"/>
                </a:solidFill>
              </a:rPr>
              <a:t>서울 고령자 현황 통계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노인 인구 비율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388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37505" y="1531814"/>
            <a:ext cx="351363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전체인구</a:t>
            </a:r>
            <a:r>
              <a:rPr lang="en-US" altLang="ko-KR" sz="900" b="1" dirty="0">
                <a:cs typeface="Arial" pitchFamily="34" charset="0"/>
              </a:rPr>
              <a:t>(</a:t>
            </a:r>
            <a:r>
              <a:rPr lang="ko-KR" altLang="en-US" sz="900" b="1" dirty="0">
                <a:cs typeface="Arial" pitchFamily="34" charset="0"/>
              </a:rPr>
              <a:t>계</a:t>
            </a:r>
            <a:r>
              <a:rPr lang="en-US" altLang="ko-KR" sz="900" b="1" dirty="0">
                <a:cs typeface="Arial" pitchFamily="34" charset="0"/>
              </a:rPr>
              <a:t>)’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Elder.rename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(columns{'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)',})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필요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없는 열과 행을 삭제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Elder1_1.drop([0,1],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True)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가진 데이터가 동 데이터 여서 구 데이터로 필터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Elder1_2 = Elder1_1[Elder1_1['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동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 ==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소계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sz="2600" dirty="0"/>
              <a:t>서울 </a:t>
            </a:r>
            <a:r>
              <a:rPr lang="ko-KR" altLang="en-US" sz="2600" b="1" dirty="0"/>
              <a:t>고령자</a:t>
            </a:r>
            <a:r>
              <a:rPr lang="ko-KR" altLang="en-US" sz="2600" dirty="0"/>
              <a:t> 현황 통계 데이터 전 처리 </a:t>
            </a:r>
            <a:r>
              <a:rPr lang="en-US" altLang="ko-KR" sz="2600" b="1" dirty="0"/>
              <a:t>(1)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826896" y="2379632"/>
            <a:ext cx="216024" cy="8273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4" y="593360"/>
            <a:ext cx="4960929" cy="1876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7" y="3191406"/>
            <a:ext cx="5144627" cy="12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75856" y="1966325"/>
            <a:ext cx="5760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노인 비율 열 추가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Elder1_4["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)"]= round(Elder1_4["65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세이상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 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)"]/ Elder1_4["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 * 100,2)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필요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없는 열을 삭제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Elder1_5=Elder1_4.loc[:,['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)']]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sz="2600" dirty="0"/>
              <a:t>서울 </a:t>
            </a:r>
            <a:r>
              <a:rPr lang="ko-KR" altLang="en-US" sz="2600" b="1" dirty="0"/>
              <a:t>고령자</a:t>
            </a:r>
            <a:r>
              <a:rPr lang="ko-KR" altLang="en-US" sz="2600" dirty="0"/>
              <a:t> 현황 통계 데이터 전 처리 </a:t>
            </a:r>
            <a:r>
              <a:rPr lang="en-US" altLang="ko-KR" sz="2600" b="1" dirty="0"/>
              <a:t>(2)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231740" y="2075294"/>
            <a:ext cx="180020" cy="121653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8207"/>
            <a:ext cx="4752528" cy="1157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" y="3291830"/>
            <a:ext cx="3793882" cy="16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4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179512" y="195486"/>
            <a:ext cx="4500500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데이터 전 처리 총 정리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131590"/>
            <a:ext cx="32403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1. </a:t>
            </a:r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2. </a:t>
            </a:r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3. </a:t>
            </a:r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4. </a:t>
            </a:r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5. </a:t>
            </a:r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en-US" altLang="ko-KR" sz="800" dirty="0"/>
              <a:t>6. </a:t>
            </a:r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7. </a:t>
            </a:r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en-US" altLang="ko-KR" sz="800" dirty="0"/>
              <a:t>8. </a:t>
            </a:r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9. </a:t>
            </a:r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en-US" altLang="ko-KR" sz="800" dirty="0"/>
              <a:t>10. </a:t>
            </a:r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en-US" altLang="ko-KR" sz="800" dirty="0"/>
              <a:t>11. </a:t>
            </a:r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12. 2019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en-US" altLang="ko-KR" sz="800" dirty="0"/>
              <a:t>13. </a:t>
            </a:r>
            <a:r>
              <a:rPr lang="ko-KR" altLang="en-US" sz="800" dirty="0"/>
              <a:t>주민등록 인구통계</a:t>
            </a:r>
            <a:r>
              <a:rPr lang="en-US" altLang="ko-KR" sz="800" dirty="0"/>
              <a:t> </a:t>
            </a:r>
            <a:r>
              <a:rPr lang="ko-KR" altLang="en-US" sz="800" dirty="0"/>
              <a:t>연령별인구현황</a:t>
            </a:r>
            <a:r>
              <a:rPr lang="en-US" altLang="ko-KR" sz="800" dirty="0"/>
              <a:t>(</a:t>
            </a:r>
            <a:r>
              <a:rPr lang="ko-KR" altLang="en-US" sz="800" dirty="0"/>
              <a:t>행정안전부</a:t>
            </a:r>
            <a:r>
              <a:rPr lang="en-US" altLang="ko-KR" sz="800" dirty="0"/>
              <a:t>)</a:t>
            </a:r>
            <a:endParaRPr lang="en-US" altLang="ko-KR" sz="1200" dirty="0"/>
          </a:p>
          <a:p>
            <a:pPr latinLnBrk="1"/>
            <a:r>
              <a:rPr lang="en-US" altLang="ko-KR" sz="1200" dirty="0"/>
              <a:t>    </a:t>
            </a:r>
            <a:r>
              <a:rPr lang="en-US" altLang="ko-KR" sz="800" dirty="0"/>
              <a:t>201712_202012_</a:t>
            </a:r>
            <a:r>
              <a:rPr lang="ko-KR" altLang="en-US" sz="800" dirty="0"/>
              <a:t>연령별인구현황</a:t>
            </a:r>
            <a:r>
              <a:rPr lang="en-US" altLang="ko-KR" sz="800" dirty="0"/>
              <a:t>_</a:t>
            </a:r>
            <a:r>
              <a:rPr lang="ko-KR" altLang="en-US" sz="800" dirty="0"/>
              <a:t>연간</a:t>
            </a:r>
            <a:r>
              <a:rPr lang="en-US" altLang="ko-KR" sz="800" dirty="0"/>
              <a:t>.csv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F7359-DE84-4D4A-9B71-829E972BDAEC}"/>
              </a:ext>
            </a:extLst>
          </p:cNvPr>
          <p:cNvSpPr txBox="1"/>
          <p:nvPr/>
        </p:nvSpPr>
        <p:spPr>
          <a:xfrm>
            <a:off x="4499992" y="838898"/>
            <a:ext cx="43204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-&gt; ( </a:t>
            </a:r>
            <a:r>
              <a:rPr lang="ko-KR" altLang="en-US" sz="1400" b="1" dirty="0">
                <a:solidFill>
                  <a:srgbClr val="FF0000"/>
                </a:solidFill>
              </a:rPr>
              <a:t>각자 전 처리 해서 나온 최종 </a:t>
            </a:r>
            <a:r>
              <a:rPr lang="en-US" altLang="ko-KR" sz="1400" b="1" dirty="0">
                <a:solidFill>
                  <a:srgbClr val="FF0000"/>
                </a:solidFill>
              </a:rPr>
              <a:t>csv </a:t>
            </a:r>
            <a:r>
              <a:rPr lang="ko-KR" altLang="en-US" sz="1400" b="1" dirty="0">
                <a:solidFill>
                  <a:srgbClr val="FF0000"/>
                </a:solidFill>
              </a:rPr>
              <a:t>파일명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1. </a:t>
            </a:r>
            <a:r>
              <a:rPr lang="ko-KR" altLang="en-US" sz="800" dirty="0"/>
              <a:t>서울 고령자 현황통계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2. </a:t>
            </a:r>
            <a:r>
              <a:rPr lang="ko-KR" altLang="en-US" sz="800" dirty="0"/>
              <a:t>서울시 </a:t>
            </a:r>
            <a:r>
              <a:rPr lang="en-US" altLang="ko-KR" sz="800" dirty="0"/>
              <a:t>5</a:t>
            </a:r>
            <a:r>
              <a:rPr lang="ko-KR" altLang="en-US" sz="800" dirty="0"/>
              <a:t>대 범죄 발생현황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3. </a:t>
            </a:r>
            <a:r>
              <a:rPr lang="ko-KR" altLang="en-US" sz="800" dirty="0"/>
              <a:t>서울시 의료기관 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4. </a:t>
            </a:r>
            <a:r>
              <a:rPr lang="ko-KR" altLang="en-US" sz="800" dirty="0"/>
              <a:t>가계대출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5. </a:t>
            </a:r>
            <a:r>
              <a:rPr lang="ko-KR" altLang="en-US" sz="800" dirty="0"/>
              <a:t>주택대출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en-US" altLang="ko-KR" sz="800" dirty="0"/>
              <a:t>6. </a:t>
            </a:r>
            <a:r>
              <a:rPr lang="ko-KR" altLang="en-US" sz="800" dirty="0"/>
              <a:t>환율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7. </a:t>
            </a:r>
            <a:r>
              <a:rPr lang="ko-KR" altLang="en-US" sz="800" dirty="0"/>
              <a:t>금리</a:t>
            </a:r>
            <a:r>
              <a:rPr lang="en-US" altLang="ko-KR" sz="800" dirty="0"/>
              <a:t>(e-</a:t>
            </a:r>
            <a:r>
              <a:rPr lang="ko-KR" altLang="en-US" sz="800" dirty="0"/>
              <a:t>나라지표</a:t>
            </a:r>
            <a:r>
              <a:rPr lang="en-US" altLang="ko-KR" sz="800" dirty="0"/>
              <a:t>(</a:t>
            </a:r>
            <a:r>
              <a:rPr lang="ko-KR" altLang="en-US" sz="800" dirty="0"/>
              <a:t>기획재정부</a:t>
            </a:r>
            <a:r>
              <a:rPr lang="en-US" altLang="ko-KR" sz="800" dirty="0"/>
              <a:t>))</a:t>
            </a:r>
            <a:endParaRPr lang="ko-KR" altLang="en-US" sz="800" dirty="0"/>
          </a:p>
          <a:p>
            <a:endParaRPr lang="en-US" altLang="ko-KR" sz="800" dirty="0"/>
          </a:p>
          <a:p>
            <a:r>
              <a:rPr lang="en-US" altLang="ko-KR" sz="800" dirty="0"/>
              <a:t>8. </a:t>
            </a:r>
            <a:r>
              <a:rPr lang="ko-KR" altLang="en-US" sz="800" dirty="0"/>
              <a:t>종합주가지수</a:t>
            </a:r>
            <a:r>
              <a:rPr lang="en-US" altLang="ko-KR" sz="800" dirty="0"/>
              <a:t>(</a:t>
            </a:r>
            <a:r>
              <a:rPr lang="ko-KR" altLang="en-US" sz="800" dirty="0"/>
              <a:t>한국부동산원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9. </a:t>
            </a:r>
            <a:r>
              <a:rPr lang="ko-KR" altLang="en-US" sz="800" dirty="0"/>
              <a:t>실거래가 공개시스템</a:t>
            </a:r>
            <a:r>
              <a:rPr lang="en-US" altLang="ko-KR" sz="800" dirty="0"/>
              <a:t> </a:t>
            </a:r>
            <a:r>
              <a:rPr lang="ko-KR" altLang="en-US" sz="800" dirty="0"/>
              <a:t>아파트</a:t>
            </a:r>
            <a:r>
              <a:rPr lang="en-US" altLang="ko-KR" sz="800" dirty="0"/>
              <a:t>(</a:t>
            </a:r>
            <a:r>
              <a:rPr lang="ko-KR" altLang="en-US" sz="800" dirty="0"/>
              <a:t>매매</a:t>
            </a:r>
            <a:r>
              <a:rPr lang="en-US" altLang="ko-KR" sz="800" dirty="0"/>
              <a:t>)(</a:t>
            </a:r>
            <a:r>
              <a:rPr lang="ko-KR" altLang="en-US" sz="800" dirty="0"/>
              <a:t>국토교통부</a:t>
            </a:r>
            <a:r>
              <a:rPr lang="en-US" altLang="ko-KR" sz="800" dirty="0"/>
              <a:t>)</a:t>
            </a:r>
          </a:p>
          <a:p>
            <a:endParaRPr lang="ko-KR" altLang="en-US" sz="800" dirty="0"/>
          </a:p>
          <a:p>
            <a:r>
              <a:rPr lang="en-US" altLang="ko-KR" sz="800" dirty="0"/>
              <a:t>10. </a:t>
            </a:r>
            <a:r>
              <a:rPr lang="ko-KR" altLang="en-US" sz="800" dirty="0"/>
              <a:t>지도로 본 서울 인구밀도</a:t>
            </a:r>
            <a:r>
              <a:rPr lang="en-US" altLang="ko-KR" sz="800" dirty="0"/>
              <a:t>(</a:t>
            </a:r>
            <a:r>
              <a:rPr lang="ko-KR" altLang="en-US" sz="800" dirty="0"/>
              <a:t>서울시연구데이터서비스 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en-US" altLang="ko-KR" sz="800" dirty="0"/>
              <a:t>11. </a:t>
            </a:r>
            <a:r>
              <a:rPr lang="ko-KR" altLang="en-US" sz="800" dirty="0"/>
              <a:t>서울시 비만도 통계</a:t>
            </a:r>
            <a:r>
              <a:rPr lang="en-US" altLang="ko-KR" sz="800" dirty="0"/>
              <a:t>(</a:t>
            </a:r>
            <a:r>
              <a:rPr lang="ko-KR" altLang="en-US" sz="800" dirty="0"/>
              <a:t>서울시 열린 데이터 광장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12. 2019</a:t>
            </a:r>
            <a:r>
              <a:rPr lang="ko-KR" altLang="en-US" sz="800" dirty="0"/>
              <a:t>년 서울시 구별 연봉 자료</a:t>
            </a:r>
            <a:r>
              <a:rPr lang="en-US" altLang="ko-KR" sz="800" dirty="0"/>
              <a:t>(</a:t>
            </a:r>
            <a:r>
              <a:rPr lang="ko-KR" altLang="en-US" sz="800" dirty="0"/>
              <a:t>국가 통계 포털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latinLnBrk="1"/>
            <a:endParaRPr lang="en-US" altLang="ko-KR" sz="800" dirty="0"/>
          </a:p>
          <a:p>
            <a:pPr latinLnBrk="1"/>
            <a:r>
              <a:rPr lang="en-US" altLang="ko-KR" sz="800" dirty="0"/>
              <a:t>13. 2017</a:t>
            </a:r>
            <a:r>
              <a:rPr lang="ko-KR" altLang="en-US" sz="800" dirty="0"/>
              <a:t>년</a:t>
            </a:r>
            <a:r>
              <a:rPr lang="en-US" altLang="ko-KR" sz="800" dirty="0"/>
              <a:t>_</a:t>
            </a:r>
            <a:r>
              <a:rPr lang="ko-KR" altLang="en-US" sz="800" dirty="0"/>
              <a:t>연령별</a:t>
            </a:r>
            <a:r>
              <a:rPr lang="en-US" altLang="ko-KR" sz="800" dirty="0"/>
              <a:t>_</a:t>
            </a:r>
            <a:r>
              <a:rPr lang="ko-KR" altLang="en-US" sz="800" dirty="0"/>
              <a:t>인구현황</a:t>
            </a:r>
            <a:r>
              <a:rPr lang="en-US" altLang="ko-KR" sz="800" dirty="0"/>
              <a:t>.csv</a:t>
            </a:r>
          </a:p>
          <a:p>
            <a:pPr latinLnBrk="1"/>
            <a:r>
              <a:rPr lang="en-US" altLang="ko-KR" sz="800" dirty="0"/>
              <a:t>      2018</a:t>
            </a:r>
            <a:r>
              <a:rPr lang="ko-KR" altLang="en-US" sz="800" dirty="0"/>
              <a:t>년</a:t>
            </a:r>
            <a:r>
              <a:rPr lang="en-US" altLang="ko-KR" sz="800" dirty="0"/>
              <a:t>_</a:t>
            </a:r>
            <a:r>
              <a:rPr lang="ko-KR" altLang="en-US" sz="800" dirty="0"/>
              <a:t>연령별</a:t>
            </a:r>
            <a:r>
              <a:rPr lang="en-US" altLang="ko-KR" sz="800" dirty="0"/>
              <a:t>_</a:t>
            </a:r>
            <a:r>
              <a:rPr lang="ko-KR" altLang="en-US" sz="800" dirty="0"/>
              <a:t>인구현황</a:t>
            </a:r>
            <a:r>
              <a:rPr lang="en-US" altLang="ko-KR" sz="800" dirty="0"/>
              <a:t>.csv</a:t>
            </a:r>
          </a:p>
          <a:p>
            <a:pPr latinLnBrk="1"/>
            <a:r>
              <a:rPr lang="en-US" altLang="ko-KR" sz="800" dirty="0"/>
              <a:t>      2019</a:t>
            </a:r>
            <a:r>
              <a:rPr lang="ko-KR" altLang="en-US" sz="800" dirty="0"/>
              <a:t>년</a:t>
            </a:r>
            <a:r>
              <a:rPr lang="en-US" altLang="ko-KR" sz="800" dirty="0"/>
              <a:t>_</a:t>
            </a:r>
            <a:r>
              <a:rPr lang="ko-KR" altLang="en-US" sz="800" dirty="0"/>
              <a:t>연령별</a:t>
            </a:r>
            <a:r>
              <a:rPr lang="en-US" altLang="ko-KR" sz="800" dirty="0"/>
              <a:t>_</a:t>
            </a:r>
            <a:r>
              <a:rPr lang="ko-KR" altLang="en-US" sz="800" dirty="0"/>
              <a:t>인구현황</a:t>
            </a:r>
            <a:r>
              <a:rPr lang="en-US" altLang="ko-KR" sz="800" dirty="0"/>
              <a:t>.csv</a:t>
            </a:r>
          </a:p>
          <a:p>
            <a:pPr latinLnBrk="1"/>
            <a:r>
              <a:rPr lang="en-US" altLang="ko-KR" sz="800" dirty="0"/>
              <a:t>      2020</a:t>
            </a:r>
            <a:r>
              <a:rPr lang="ko-KR" altLang="en-US" sz="800" dirty="0"/>
              <a:t>년</a:t>
            </a:r>
            <a:r>
              <a:rPr lang="en-US" altLang="ko-KR" sz="800" dirty="0"/>
              <a:t>_</a:t>
            </a:r>
            <a:r>
              <a:rPr lang="ko-KR" altLang="en-US" sz="800" dirty="0"/>
              <a:t>연령별</a:t>
            </a:r>
            <a:r>
              <a:rPr lang="en-US" altLang="ko-KR" sz="800" dirty="0"/>
              <a:t>_</a:t>
            </a:r>
            <a:r>
              <a:rPr lang="ko-KR" altLang="en-US" sz="800" dirty="0"/>
              <a:t>인구현황</a:t>
            </a:r>
            <a:r>
              <a:rPr lang="en-US" altLang="ko-KR" sz="800" dirty="0"/>
              <a:t>.csv</a:t>
            </a:r>
            <a:endParaRPr lang="ko-KR" altLang="en-US" sz="12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95D7F36-36B5-4FBC-BEF3-EF71A3629D78}"/>
              </a:ext>
            </a:extLst>
          </p:cNvPr>
          <p:cNvSpPr/>
          <p:nvPr/>
        </p:nvSpPr>
        <p:spPr>
          <a:xfrm>
            <a:off x="2807804" y="4088578"/>
            <a:ext cx="1692188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70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시각화 시작</a:t>
            </a:r>
            <a:endParaRPr lang="en-US" altLang="ko-KR" dirty="0"/>
          </a:p>
          <a:p>
            <a:r>
              <a:rPr lang="ko-KR" altLang="en-US" dirty="0"/>
              <a:t>표지 </a:t>
            </a:r>
            <a:r>
              <a:rPr lang="ko-KR" altLang="en-US" dirty="0" err="1"/>
              <a:t>괜찮은거</a:t>
            </a:r>
            <a:r>
              <a:rPr lang="ko-KR" altLang="en-US" dirty="0"/>
              <a:t> 있으면 </a:t>
            </a:r>
            <a:r>
              <a:rPr lang="ko-KR" altLang="en-US" dirty="0" err="1"/>
              <a:t>아까랑</a:t>
            </a:r>
            <a:r>
              <a:rPr lang="ko-KR" altLang="en-US" dirty="0"/>
              <a:t> 똑같이 </a:t>
            </a:r>
            <a:r>
              <a:rPr lang="ko-KR" altLang="en-US" dirty="0" err="1"/>
              <a:t>갖고와</a:t>
            </a:r>
            <a:r>
              <a:rPr lang="ko-KR" altLang="en-US" dirty="0"/>
              <a:t> 주시면 되겠습니다 </a:t>
            </a:r>
            <a:r>
              <a:rPr lang="en-US" altLang="ko-KR" dirty="0"/>
              <a:t>(</a:t>
            </a:r>
            <a:r>
              <a:rPr lang="ko-KR" altLang="en-US" dirty="0"/>
              <a:t>시작표지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2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1995686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213930"/>
            <a:ext cx="4248472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서울시 </a:t>
            </a:r>
            <a:r>
              <a:rPr lang="en-US" altLang="ko-KR" sz="2600" dirty="0">
                <a:solidFill>
                  <a:schemeClr val="bg1"/>
                </a:solidFill>
              </a:rPr>
              <a:t>5</a:t>
            </a:r>
            <a:r>
              <a:rPr lang="ko-KR" altLang="en-US" sz="2600" dirty="0">
                <a:solidFill>
                  <a:schemeClr val="bg1"/>
                </a:solidFill>
              </a:rPr>
              <a:t>대 범죄 발생현황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68044" y="2807554"/>
            <a:ext cx="2304256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B64F8F4-D744-4075-8CF5-8FB776477613}"/>
              </a:ext>
            </a:extLst>
          </p:cNvPr>
          <p:cNvSpPr txBox="1">
            <a:spLocks/>
          </p:cNvSpPr>
          <p:nvPr/>
        </p:nvSpPr>
        <p:spPr>
          <a:xfrm>
            <a:off x="3707904" y="771550"/>
            <a:ext cx="345638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데이터 시각화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2CC681-61CA-411B-8153-D8467F94D830}"/>
              </a:ext>
            </a:extLst>
          </p:cNvPr>
          <p:cNvSpPr txBox="1">
            <a:spLocks/>
          </p:cNvSpPr>
          <p:nvPr/>
        </p:nvSpPr>
        <p:spPr>
          <a:xfrm>
            <a:off x="4427984" y="3666537"/>
            <a:ext cx="352839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cs typeface="Arial" pitchFamily="34" charset="0"/>
              </a:rPr>
              <a:t>5</a:t>
            </a:r>
            <a:r>
              <a:rPr lang="ko-KR" altLang="en-US" sz="1000" b="1" dirty="0">
                <a:cs typeface="Arial" pitchFamily="34" charset="0"/>
              </a:rPr>
              <a:t>대 범죄 </a:t>
            </a:r>
            <a:r>
              <a:rPr lang="en-US" altLang="ko-KR" sz="1000" b="1" dirty="0">
                <a:cs typeface="Arial" pitchFamily="34" charset="0"/>
              </a:rPr>
              <a:t>(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1000" b="1" dirty="0">
                <a:cs typeface="Arial" pitchFamily="34" charset="0"/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0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A5B94D4-3D49-4FDF-A22F-F1B887620FF7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AB197-2A37-4E97-B808-E930990DA8F2}"/>
              </a:ext>
            </a:extLst>
          </p:cNvPr>
          <p:cNvSpPr txBox="1"/>
          <p:nvPr/>
        </p:nvSpPr>
        <p:spPr>
          <a:xfrm>
            <a:off x="1115614" y="267494"/>
            <a:ext cx="453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1.</a:t>
            </a:r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프로젝트 배경 </a:t>
            </a:r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(2</a:t>
            </a:r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장</a:t>
            </a:r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7CF2CB1A-BC89-49A1-A1C3-EB132B303110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BADAEF84-E80D-4124-953D-63DD9230582D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E9218B8-077B-468D-B016-5481966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375665"/>
            <a:ext cx="5310193" cy="2096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DDEA8-9A6D-495E-9F96-6FA799A230ED}"/>
              </a:ext>
            </a:extLst>
          </p:cNvPr>
          <p:cNvSpPr txBox="1"/>
          <p:nvPr/>
        </p:nvSpPr>
        <p:spPr>
          <a:xfrm>
            <a:off x="5796136" y="1711184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부동산 가격에 영향이 미치는</a:t>
            </a:r>
            <a:endParaRPr lang="en-US" altLang="ko-KR" dirty="0"/>
          </a:p>
          <a:p>
            <a:r>
              <a:rPr lang="ko-KR" altLang="en-US" dirty="0"/>
              <a:t> 요인이 무엇이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성별</a:t>
            </a:r>
            <a:r>
              <a:rPr lang="en-US" altLang="ko-KR" dirty="0"/>
              <a:t>? </a:t>
            </a:r>
            <a:r>
              <a:rPr lang="ko-KR" altLang="en-US" dirty="0" err="1"/>
              <a:t>범죄량</a:t>
            </a:r>
            <a:r>
              <a:rPr lang="en-US" altLang="ko-KR" dirty="0"/>
              <a:t>? </a:t>
            </a:r>
            <a:r>
              <a:rPr lang="ko-KR" altLang="en-US" dirty="0"/>
              <a:t>인프라</a:t>
            </a:r>
            <a:r>
              <a:rPr lang="en-US" altLang="ko-KR" dirty="0"/>
              <a:t>? </a:t>
            </a:r>
            <a:r>
              <a:rPr lang="ko-KR" altLang="en-US" dirty="0"/>
              <a:t>코스피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1A0A3-6542-446C-AEB2-87D027AD4D25}"/>
              </a:ext>
            </a:extLst>
          </p:cNvPr>
          <p:cNvSpPr txBox="1"/>
          <p:nvPr/>
        </p:nvSpPr>
        <p:spPr>
          <a:xfrm>
            <a:off x="1331640" y="402458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요인들과 부동산 가격과의 상관관계를 알아보자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8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240801" y="188592"/>
            <a:ext cx="390319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</a:t>
            </a:r>
            <a:r>
              <a:rPr lang="en-US" altLang="ko-KR" sz="700" b="1" dirty="0">
                <a:cs typeface="Arial" pitchFamily="34" charset="0"/>
              </a:rPr>
              <a:t>(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700" b="1" dirty="0">
                <a:cs typeface="Arial" pitchFamily="34" charset="0"/>
              </a:rPr>
              <a:t>) </a:t>
            </a:r>
            <a:r>
              <a:rPr lang="ko-KR" altLang="en-US" sz="700" b="1" dirty="0">
                <a:cs typeface="Arial" pitchFamily="34" charset="0"/>
              </a:rPr>
              <a:t>발생 건수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2017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높은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</a:t>
            </a:r>
            <a:r>
              <a:rPr lang="ko-KR" altLang="en-US" sz="700" b="1" dirty="0">
                <a:cs typeface="Arial" pitchFamily="34" charset="0"/>
              </a:rPr>
              <a:t>강남구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영등포구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2017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낮은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 </a:t>
            </a:r>
            <a:r>
              <a:rPr lang="ko-KR" altLang="en-US" sz="700" b="1" dirty="0">
                <a:cs typeface="Arial" pitchFamily="34" charset="0"/>
              </a:rPr>
              <a:t>도봉구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 성동구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map_crime_17.html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6" action="ppaction://hlinkfile"/>
              </a:rPr>
              <a:t>map_crime_price_relation_17.html</a:t>
            </a:r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E3D695-C4BF-45A2-817C-E030B82C8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8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78A28B-D0CA-41F7-AAE5-2A387D875507}"/>
              </a:ext>
            </a:extLst>
          </p:cNvPr>
          <p:cNvSpPr txBox="1"/>
          <p:nvPr/>
        </p:nvSpPr>
        <p:spPr>
          <a:xfrm>
            <a:off x="5310759" y="195486"/>
            <a:ext cx="386975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Arial" pitchFamily="34" charset="0"/>
              </a:rPr>
              <a:t>5</a:t>
            </a:r>
            <a:r>
              <a:rPr lang="ko-KR" altLang="en-US" sz="1000" b="1" dirty="0">
                <a:cs typeface="Arial" pitchFamily="34" charset="0"/>
              </a:rPr>
              <a:t>대 범죄 </a:t>
            </a:r>
            <a:r>
              <a:rPr lang="en-US" altLang="ko-KR" sz="1000" b="1" dirty="0">
                <a:cs typeface="Arial" pitchFamily="34" charset="0"/>
              </a:rPr>
              <a:t>(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1000" b="1" dirty="0">
                <a:cs typeface="Arial" pitchFamily="34" charset="0"/>
              </a:rPr>
              <a:t>) </a:t>
            </a:r>
            <a:r>
              <a:rPr lang="ko-KR" altLang="en-US" sz="1000" b="1" dirty="0">
                <a:cs typeface="Arial" pitchFamily="34" charset="0"/>
              </a:rPr>
              <a:t>발생 건수</a:t>
            </a:r>
            <a:endParaRPr lang="en-US" altLang="ko-KR" sz="10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top2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top2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(2018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 action="ppaction://hlinkfile"/>
              </a:rPr>
              <a:t>map_crime_18.html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2018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  <a:hlinkClick r:id="rId5" action="ppaction://hlinkfile"/>
              </a:rPr>
              <a:t>map_crime_price_relation_18.html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45953-6534-4418-8425-A698E64CB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5328577" y="175280"/>
            <a:ext cx="382507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Arial" pitchFamily="34" charset="0"/>
              </a:rPr>
              <a:t>5</a:t>
            </a:r>
            <a:r>
              <a:rPr lang="ko-KR" altLang="en-US" sz="1000" b="1" dirty="0">
                <a:cs typeface="Arial" pitchFamily="34" charset="0"/>
              </a:rPr>
              <a:t>대 범죄 </a:t>
            </a:r>
            <a:r>
              <a:rPr lang="en-US" altLang="ko-KR" sz="1000" b="1" dirty="0">
                <a:cs typeface="Arial" pitchFamily="34" charset="0"/>
              </a:rPr>
              <a:t>(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강간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1000" b="1" dirty="0">
                <a:cs typeface="Arial" pitchFamily="34" charset="0"/>
              </a:rPr>
              <a:t>) </a:t>
            </a:r>
            <a:r>
              <a:rPr lang="ko-KR" altLang="en-US" sz="1000" b="1" dirty="0">
                <a:cs typeface="Arial" pitchFamily="34" charset="0"/>
              </a:rPr>
              <a:t>발생 건수</a:t>
            </a:r>
            <a:endParaRPr lang="en-US" altLang="ko-KR" sz="10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 2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 2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map_crime_19.html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  <a:hlinkClick r:id="rId6" action="ppaction://hlinkfile"/>
              </a:rPr>
              <a:t>map_crime_price_relation_19.html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A8628-31A6-41BE-A547-45483104F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23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9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928" y="2211710"/>
            <a:ext cx="5220072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서울시 의료기관 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구별</a:t>
            </a:r>
            <a:r>
              <a:rPr lang="en-US" altLang="ko-KR" sz="2600" dirty="0">
                <a:solidFill>
                  <a:schemeClr val="bg1"/>
                </a:solidFill>
              </a:rPr>
              <a:t>) </a:t>
            </a:r>
            <a:r>
              <a:rPr lang="ko-KR" altLang="en-US" sz="2600" dirty="0">
                <a:solidFill>
                  <a:schemeClr val="bg1"/>
                </a:solidFill>
              </a:rPr>
              <a:t>통계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0" y="2825874"/>
            <a:ext cx="3024336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EEC81-B58A-451E-95B2-E51C8C416B89}"/>
              </a:ext>
            </a:extLst>
          </p:cNvPr>
          <p:cNvSpPr txBox="1"/>
          <p:nvPr/>
        </p:nvSpPr>
        <p:spPr>
          <a:xfrm>
            <a:off x="4283968" y="3651870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i="1" u="sng" dirty="0">
                <a:cs typeface="Arial" pitchFamily="34" charset="0"/>
              </a:rPr>
              <a:t>종합병원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의원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부속병의원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요양병원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노인전문병원 </a:t>
            </a:r>
            <a:r>
              <a:rPr lang="en-US" altLang="ko-KR" sz="900" i="1" u="sng" dirty="0">
                <a:cs typeface="Arial" pitchFamily="34" charset="0"/>
              </a:rPr>
              <a:t>,</a:t>
            </a:r>
          </a:p>
          <a:p>
            <a:endParaRPr lang="en-US" altLang="ko-KR" sz="900" i="1" u="sng" dirty="0">
              <a:cs typeface="Arial" pitchFamily="34" charset="0"/>
            </a:endParaRPr>
          </a:p>
          <a:p>
            <a:r>
              <a:rPr lang="ko-KR" altLang="en-US" sz="900" i="1" u="sng" dirty="0">
                <a:cs typeface="Arial" pitchFamily="34" charset="0"/>
              </a:rPr>
              <a:t>결핵병원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정신병원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조산원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5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09E454-0732-4C5E-8307-0A871A685D13}"/>
              </a:ext>
            </a:extLst>
          </p:cNvPr>
          <p:cNvSpPr txBox="1"/>
          <p:nvPr/>
        </p:nvSpPr>
        <p:spPr>
          <a:xfrm>
            <a:off x="179512" y="4033481"/>
            <a:ext cx="684076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i="1" u="sng" dirty="0">
                <a:cs typeface="Arial" pitchFamily="34" charset="0"/>
              </a:rPr>
              <a:t>종합병원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의원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부속병의원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요양병원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노인전문병원 </a:t>
            </a:r>
            <a:r>
              <a:rPr lang="en-US" altLang="ko-KR" sz="900" i="1" u="sng" dirty="0">
                <a:cs typeface="Arial" pitchFamily="34" charset="0"/>
              </a:rPr>
              <a:t>,</a:t>
            </a:r>
            <a:r>
              <a:rPr lang="ko-KR" altLang="en-US" sz="900" i="1" u="sng" dirty="0">
                <a:cs typeface="Arial" pitchFamily="34" charset="0"/>
              </a:rPr>
              <a:t>결핵병원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정신병원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조산원</a:t>
            </a:r>
            <a:endParaRPr lang="en-US" altLang="ko-KR" sz="900" i="1" u="sng" dirty="0">
              <a:cs typeface="Arial" pitchFamily="34" charset="0"/>
            </a:endParaRPr>
          </a:p>
          <a:p>
            <a:endParaRPr lang="en-US" altLang="ko-KR" sz="900" b="1" i="1" u="sng" dirty="0">
              <a:cs typeface="Arial" pitchFamily="34" charset="0"/>
            </a:endParaRPr>
          </a:p>
          <a:p>
            <a:endParaRPr lang="en-US" altLang="ko-KR" sz="900" b="1" i="1" u="sng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E43D0-2EF7-4681-A30F-5EF21D95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9992" cy="39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E376CC-06A8-43C9-B2F1-7C077438C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-2997"/>
            <a:ext cx="478802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9632" y="4941613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173531776"/>
              </p:ext>
            </p:extLst>
          </p:nvPr>
        </p:nvGraphicFramePr>
        <p:xfrm>
          <a:off x="764425" y="1275605"/>
          <a:ext cx="927255" cy="1177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6796EA1-6CAB-4A99-AF80-32E1F72F4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01"/>
            <a:ext cx="4572000" cy="39600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5C0B095-CF78-4BAE-BBD5-8B53FC77E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0"/>
            <a:ext cx="4716017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A462B-2FBD-4059-9456-74A291737AC9}"/>
              </a:ext>
            </a:extLst>
          </p:cNvPr>
          <p:cNvSpPr txBox="1"/>
          <p:nvPr/>
        </p:nvSpPr>
        <p:spPr>
          <a:xfrm>
            <a:off x="1228052" y="4110522"/>
            <a:ext cx="68407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i="1" u="sng" dirty="0">
                <a:cs typeface="Arial" pitchFamily="34" charset="0"/>
              </a:rPr>
              <a:t>종합병원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의원 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부속병의원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요양병원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노인전문병원 </a:t>
            </a:r>
            <a:r>
              <a:rPr lang="en-US" altLang="ko-KR" sz="900" i="1" u="sng" dirty="0">
                <a:cs typeface="Arial" pitchFamily="34" charset="0"/>
              </a:rPr>
              <a:t>,</a:t>
            </a:r>
            <a:r>
              <a:rPr lang="ko-KR" altLang="en-US" sz="900" i="1" u="sng" dirty="0">
                <a:cs typeface="Arial" pitchFamily="34" charset="0"/>
              </a:rPr>
              <a:t>결핵병원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정신병원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치과의원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한방병원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한방의원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조산원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17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220072" y="123478"/>
            <a:ext cx="3528392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Helvetica Neue"/>
              </a:rPr>
              <a:t>서울시 각 구별 종합병원 수</a:t>
            </a:r>
            <a:endParaRPr lang="en-US" altLang="ko-KR" sz="1200" b="1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서울특별시 종합병원 리스트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총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61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개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서울특별시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에이치플러스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양지병원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강남세브란스병원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강남차병원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강북삼성병원 건국대학교병원 경희대학교병원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고려대학교구로병원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고려대학교안암병원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삼성서울병원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서울대학교병원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서울성모병원 서울아산병원 세브란스병원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이화여자대학교목동병원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이화여자대학교서울병원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중앙대학교병원 한양대학교병원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강남고려병원</a:t>
            </a:r>
            <a:endParaRPr lang="ko-KR" altLang="en-US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강남성심병원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강동경희대학교병원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강동성심병원 구로성심병원 국립경찰병원</a:t>
            </a: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국립중앙의료원 녹색병원 대림성모병원 대한병원 동부제일병원 동신병원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명지성모병원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미즈메디병원</a:t>
            </a:r>
            <a:r>
              <a:rPr lang="ko-KR" altLang="en-US" sz="7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베스티안병원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보라매병원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부민서울병원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삼육서울병원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중앙보훈병원 서울백병원 서울성심병원 서울의료원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덕에 값 뛰는 아파트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https://www.mk.co.kr/news/realestate/view/2016/04/287918/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대학병원 예정지 아파트 값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요동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' 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유치 혈안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이유있네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http://m.medipana.com/index_sub.asp?NewsNum=282111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대형병원 등 ‘의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醫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세권’ 부동산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…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몸값 상승세 ‘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Helvetica Neue"/>
              </a:rPr>
              <a:t>뚜렷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700" b="0" i="0" u="sng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https://www.paxetv.com/news/articleView.html?idxno=106837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종합병원을 지도 위에 모두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Map_hospital_all.html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아파트 매매가와의 비교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8" action="ppaction://hlinkfile"/>
              </a:rPr>
              <a:t>Map_hospital_all_seoul.html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0BC8A-D67E-402C-B112-4A3CC36DDD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645" cy="2571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877E8-D8AD-4A8C-9753-BC1759FC11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9" y="0"/>
            <a:ext cx="2384645" cy="2571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67350-26D1-4E7C-8D4F-56349279F2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6" y="2571748"/>
            <a:ext cx="2384645" cy="257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CA9331-6887-4D81-A037-B0A3C514C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77" y="2571748"/>
            <a:ext cx="2325262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4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888279" y="320056"/>
            <a:ext cx="32403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2020 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뉴스위크 국내 병원 순위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 기준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 아산병원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삼성 서울병원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서울대병원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신촌 세브란스병원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고려대 안암병원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가톨릭대 서울 성모병원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경희대병원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강북삼성병원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중앙대병원</a:t>
            </a:r>
          </a:p>
          <a:p>
            <a:pPr algn="l">
              <a:buFont typeface="+mj-lt"/>
              <a:buAutoNum type="arabicPeriod"/>
            </a:pPr>
            <a:r>
              <a:rPr lang="ko-KR" altLang="en-US" sz="900" b="0" i="0" dirty="0">
                <a:solidFill>
                  <a:srgbClr val="000000"/>
                </a:solidFill>
                <a:effectLst/>
                <a:latin typeface="Helvetica Neue"/>
              </a:rPr>
              <a:t> 강남 세브란스 병원</a:t>
            </a: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[2020]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 병원 순위</a:t>
            </a:r>
            <a:endParaRPr lang="en-US" altLang="ko-KR" sz="7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800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https://www.veritas-a.com/news/articleView.html?idxno=319559</a:t>
            </a:r>
            <a:endParaRPr lang="en-US" altLang="ko-KR" sz="800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상위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개의 종합병원과 아파트 매매가와의 비교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map_hospital_ony_top10_seoul.html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4D78F9B-426C-4CEA-8F44-DA0596443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796136" cy="3951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82A36-D8B8-4C0A-A934-EF4D3CF90EE0}"/>
              </a:ext>
            </a:extLst>
          </p:cNvPr>
          <p:cNvSpPr txBox="1"/>
          <p:nvPr/>
        </p:nvSpPr>
        <p:spPr>
          <a:xfrm>
            <a:off x="107504" y="4382983"/>
            <a:ext cx="7517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처음 </a:t>
            </a:r>
            <a:r>
              <a:rPr lang="ko-KR" altLang="en-US" sz="1000" dirty="0" err="1"/>
              <a:t>히트맵에서</a:t>
            </a:r>
            <a:r>
              <a:rPr lang="ko-KR" altLang="en-US" sz="1000" dirty="0"/>
              <a:t> 보았을 때 미성년자 비율이 상관성이 있는 것으로 나왔었는데</a:t>
            </a:r>
            <a:r>
              <a:rPr lang="en-US" altLang="ko-KR" sz="100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아파트 거래금액이 비싼 순서의 구와 미성년자 비율의 높은 순서의 구가 서로 비슷하고 있음을 보이고 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436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419622"/>
            <a:ext cx="4860032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 고령자 현황 통계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2758844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서울시 각 구별 노인 인구 비율</a:t>
            </a:r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노인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종로구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노인 비율 지도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5" action="ppaction://hlinkfile"/>
              </a:rPr>
              <a:t>map_PlainElder_17.html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노인 비율이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6" action="ppaction://hlinkfile"/>
              </a:rPr>
              <a:t>map_Elder_17.html</a:t>
            </a:r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9259" y="211115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278767"/>
            <a:ext cx="3304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1-1. </a:t>
            </a:r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개발 환경</a:t>
            </a:r>
            <a:endParaRPr lang="en-US" altLang="ko-KR" sz="3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1" name="Oval 6"/>
          <p:cNvSpPr>
            <a:spLocks noChangeAspect="1"/>
          </p:cNvSpPr>
          <p:nvPr/>
        </p:nvSpPr>
        <p:spPr>
          <a:xfrm rot="1098670">
            <a:off x="351902" y="239475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982" y="1063754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227C8-22B4-4C8D-8B72-F8417CB0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92" y="3095790"/>
            <a:ext cx="2100964" cy="1276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B8C198-6AD8-4AB6-98CB-808A116D5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75806"/>
            <a:ext cx="1452892" cy="1276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685297-DFD6-4514-A3A8-6E73BF52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28" y="3075806"/>
            <a:ext cx="2448272" cy="1296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B5CDA-6FA7-4DC3-B701-72B6CD752340}"/>
              </a:ext>
            </a:extLst>
          </p:cNvPr>
          <p:cNvSpPr txBox="1"/>
          <p:nvPr/>
        </p:nvSpPr>
        <p:spPr>
          <a:xfrm>
            <a:off x="260331" y="1290702"/>
            <a:ext cx="89895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b="1" dirty="0">
                <a:solidFill>
                  <a:schemeClr val="tx2"/>
                </a:solidFill>
              </a:rPr>
              <a:t>파이썬</a:t>
            </a:r>
            <a:r>
              <a:rPr lang="en-US" altLang="ko-KR" sz="1100" b="1" dirty="0">
                <a:solidFill>
                  <a:schemeClr val="tx2"/>
                </a:solidFill>
              </a:rPr>
              <a:t>(Python) </a:t>
            </a:r>
            <a:r>
              <a:rPr lang="en-US" altLang="ko-KR" sz="1100" dirty="0"/>
              <a:t>: CSV </a:t>
            </a:r>
            <a:r>
              <a:rPr lang="ko-KR" altLang="en-US" sz="1100" dirty="0"/>
              <a:t>파일 데이터를 다루려면 사람의 생각을 컴퓨터가 알아들을 수 있는 언어로 바꿔줄 명령어가 필요한데</a:t>
            </a:r>
            <a:r>
              <a:rPr lang="en-US" altLang="ko-KR" sz="1100" dirty="0"/>
              <a:t>, </a:t>
            </a:r>
            <a:r>
              <a:rPr lang="ko-KR" altLang="en-US" sz="1100" dirty="0"/>
              <a:t>이 때 사용할 수 있는 프로그래밍 언어가 바로 </a:t>
            </a:r>
            <a:r>
              <a:rPr lang="en-US" altLang="ko-KR" sz="1100" dirty="0"/>
              <a:t>‘</a:t>
            </a:r>
            <a:r>
              <a:rPr lang="ko-KR" altLang="en-US" sz="1100" dirty="0"/>
              <a:t>파이썬</a:t>
            </a:r>
            <a:r>
              <a:rPr lang="en-US" altLang="ko-KR" sz="1100" dirty="0"/>
              <a:t>(Python)’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b="1" dirty="0">
                <a:solidFill>
                  <a:schemeClr val="tx2"/>
                </a:solidFill>
              </a:rPr>
              <a:t>아나콘다</a:t>
            </a:r>
            <a:r>
              <a:rPr lang="en-US" altLang="ko-KR" sz="1100" b="1" dirty="0">
                <a:solidFill>
                  <a:schemeClr val="tx2"/>
                </a:solidFill>
              </a:rPr>
              <a:t>(Anaconda) </a:t>
            </a:r>
            <a:r>
              <a:rPr lang="en-US" altLang="ko-KR" sz="1100" dirty="0"/>
              <a:t>:  </a:t>
            </a:r>
            <a:r>
              <a:rPr lang="ko-KR" altLang="en-US" sz="1100" dirty="0"/>
              <a:t>필요할 때마다 라이브러리를 받아 쓰는 것이 번거롭다</a:t>
            </a:r>
            <a:r>
              <a:rPr lang="en-US" altLang="ko-KR" sz="1100" dirty="0"/>
              <a:t>. </a:t>
            </a:r>
            <a:r>
              <a:rPr lang="ko-KR" altLang="en-US" sz="1100" dirty="0"/>
              <a:t>이러한 번거로움을 덜어주는 도구가 바로 </a:t>
            </a:r>
            <a:r>
              <a:rPr lang="en-US" altLang="ko-KR" sz="1100" dirty="0"/>
              <a:t>‘</a:t>
            </a:r>
            <a:r>
              <a:rPr lang="ko-KR" altLang="en-US" sz="1100" dirty="0"/>
              <a:t>아나콘다</a:t>
            </a:r>
            <a:r>
              <a:rPr lang="en-US" altLang="ko-KR" sz="1100" dirty="0"/>
              <a:t>’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b="1" dirty="0">
                <a:solidFill>
                  <a:schemeClr val="tx2"/>
                </a:solidFill>
              </a:rPr>
              <a:t>주피터 노트북</a:t>
            </a:r>
            <a:r>
              <a:rPr lang="en-US" altLang="ko-KR" sz="1100" b="1" dirty="0">
                <a:solidFill>
                  <a:schemeClr val="tx2"/>
                </a:solidFill>
              </a:rPr>
              <a:t>(</a:t>
            </a:r>
            <a:r>
              <a:rPr lang="en-US" altLang="ko-KR" sz="1100" b="1" dirty="0" err="1">
                <a:solidFill>
                  <a:schemeClr val="tx2"/>
                </a:solidFill>
              </a:rPr>
              <a:t>Jupyter</a:t>
            </a:r>
            <a:r>
              <a:rPr lang="en-US" altLang="ko-KR" sz="1100" b="1" dirty="0">
                <a:solidFill>
                  <a:schemeClr val="tx2"/>
                </a:solidFill>
              </a:rPr>
              <a:t> Notebook)</a:t>
            </a:r>
            <a:r>
              <a:rPr lang="ko-KR" altLang="en-US" sz="1100" b="1" dirty="0">
                <a:solidFill>
                  <a:schemeClr val="tx2"/>
                </a:solidFill>
              </a:rPr>
              <a:t> </a:t>
            </a:r>
            <a:r>
              <a:rPr lang="en-US" altLang="ko-KR" sz="1100" dirty="0"/>
              <a:t>:  </a:t>
            </a:r>
            <a:r>
              <a:rPr lang="ko-KR" altLang="en-US" sz="1100" dirty="0"/>
              <a:t>아나콘다와 함께 설치되는 </a:t>
            </a:r>
            <a:r>
              <a:rPr lang="en-US" altLang="ko-KR" sz="1100" dirty="0"/>
              <a:t>‘</a:t>
            </a:r>
            <a:r>
              <a:rPr lang="ko-KR" altLang="en-US" sz="1100" dirty="0"/>
              <a:t>주피터 노트북</a:t>
            </a:r>
            <a:r>
              <a:rPr lang="en-US" altLang="ko-KR" sz="1100" dirty="0"/>
              <a:t>’</a:t>
            </a:r>
            <a:r>
              <a:rPr lang="ko-KR" altLang="en-US" sz="1100" dirty="0"/>
              <a:t>을 통해 쉽게 코드를 관리하고 결과를 확인할 수 있어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분석 도구로 사용했다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2B6D8-C0AD-426F-8C4C-4D7CC31C6B9D}"/>
              </a:ext>
            </a:extLst>
          </p:cNvPr>
          <p:cNvSpPr txBox="1"/>
          <p:nvPr/>
        </p:nvSpPr>
        <p:spPr>
          <a:xfrm>
            <a:off x="1553381" y="4489101"/>
            <a:ext cx="918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아나콘다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C9138-C9EC-467F-AA79-09947D552F50}"/>
              </a:ext>
            </a:extLst>
          </p:cNvPr>
          <p:cNvSpPr txBox="1"/>
          <p:nvPr/>
        </p:nvSpPr>
        <p:spPr>
          <a:xfrm>
            <a:off x="3804800" y="4489101"/>
            <a:ext cx="123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주피터 노트북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F3409-C9F8-4A2E-82CE-D03DE3563C66}"/>
              </a:ext>
            </a:extLst>
          </p:cNvPr>
          <p:cNvSpPr txBox="1"/>
          <p:nvPr/>
        </p:nvSpPr>
        <p:spPr>
          <a:xfrm>
            <a:off x="6648732" y="4489101"/>
            <a:ext cx="918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24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서울시 각 구별 노인 인구 비율</a:t>
            </a:r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노인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종로구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노인 비율 지도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(2018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6" action="ppaction://hlinkfile"/>
              </a:rPr>
              <a:t>map_PlainElder_18.html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2018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노인 비율이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map_Elder_18.html</a:t>
            </a:r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93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20013" y="217620"/>
            <a:ext cx="356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서울시 각 구별 노인 인구 비율</a:t>
            </a:r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노인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노인 비율 지도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6" action="ppaction://hlinkfile"/>
              </a:rPr>
              <a:t>map_PlainElder_19.html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노인 비율이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map_Elder_19.html</a:t>
            </a:r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88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4895238" y="511758"/>
            <a:ext cx="356593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서울시 각 구별 노인 인구 비율</a:t>
            </a:r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</a:t>
            </a:r>
            <a:r>
              <a:rPr lang="ko-KR" altLang="en-US" sz="900" b="1" dirty="0" err="1">
                <a:cs typeface="Arial" pitchFamily="34" charset="0"/>
              </a:rPr>
              <a:t>노인비율이</a:t>
            </a:r>
            <a:r>
              <a:rPr lang="ko-KR" altLang="en-US" sz="900" b="1" dirty="0">
                <a:cs typeface="Arial" pitchFamily="34" charset="0"/>
              </a:rPr>
              <a:t>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송파구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endParaRPr lang="en-US" altLang="ko-KR" sz="1200" b="1" dirty="0"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노인 비율 지도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6" action="ppaction://hlinkfile"/>
              </a:rPr>
              <a:t>map_PlainElder_20.html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2020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노인 비율이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7" action="ppaction://hlinkfile"/>
              </a:rPr>
              <a:t>map_Elder_20.html</a:t>
            </a:r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93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419622"/>
            <a:ext cx="4860032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미성년자 인구 비율의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2758844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6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428078" y="2940484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3"/>
              </a:rPr>
              <a:t>2017</a:t>
            </a:r>
            <a:r>
              <a:rPr lang="ko-KR" altLang="en-US" sz="900" b="1" dirty="0">
                <a:cs typeface="Arial" pitchFamily="34" charset="0"/>
                <a:hlinkClick r:id="rId3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5"/>
              </a:rPr>
              <a:t>2018</a:t>
            </a:r>
            <a:r>
              <a:rPr lang="ko-KR" altLang="en-US" sz="900" b="1" dirty="0">
                <a:cs typeface="Arial" pitchFamily="34" charset="0"/>
                <a:hlinkClick r:id="rId5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6"/>
              </a:rPr>
              <a:t>2019</a:t>
            </a:r>
            <a:r>
              <a:rPr lang="ko-KR" altLang="en-US" sz="900" b="1" dirty="0">
                <a:cs typeface="Arial" pitchFamily="34" charset="0"/>
                <a:hlinkClick r:id="rId6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4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7"/>
              </a:rPr>
              <a:t>2020</a:t>
            </a:r>
            <a:r>
              <a:rPr lang="ko-KR" altLang="en-US" sz="900" b="1" dirty="0">
                <a:cs typeface="Arial" pitchFamily="34" charset="0"/>
                <a:hlinkClick r:id="rId7"/>
              </a:rPr>
              <a:t>년 아파트 가격과 미성년자 비율 지도로 확인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DE932133-A5D7-4985-9755-141132DA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0156"/>
            <a:ext cx="9144000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6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노원구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종로구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2017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63B496-417B-4E8E-ADAA-211CAD46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56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2018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178654-2578-4C21-9BA1-CD7C4AAF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74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4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2019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미성년자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FC4FE3-E309-4304-A84A-3552FC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038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2020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미성년자 비율 지도로 확인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-</a:t>
            </a:r>
          </a:p>
          <a:p>
            <a:r>
              <a:rPr lang="en-US" altLang="ko-KR" sz="900" b="1" dirty="0">
                <a:cs typeface="Arial" pitchFamily="34" charset="0"/>
              </a:rPr>
              <a:t>-</a:t>
            </a:r>
          </a:p>
          <a:p>
            <a:r>
              <a:rPr lang="en-US" altLang="ko-KR" sz="900" b="1" dirty="0">
                <a:cs typeface="Arial" pitchFamily="34" charset="0"/>
              </a:rPr>
              <a:t>-</a:t>
            </a:r>
          </a:p>
          <a:p>
            <a:r>
              <a:rPr lang="en-US" altLang="ko-KR" sz="900" b="1" dirty="0">
                <a:cs typeface="Arial" pitchFamily="34" charset="0"/>
              </a:rPr>
              <a:t>-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B9BA0-B6DF-4010-B29A-25FAE6B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857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06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419622"/>
            <a:ext cx="4302732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성인 인구 비율의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2758844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0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팀 구성 및 역할분담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(1)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67544" y="1078766"/>
            <a:ext cx="2304256" cy="3579982"/>
            <a:chOff x="548488" y="1563637"/>
            <a:chExt cx="2376264" cy="2952329"/>
          </a:xfrm>
        </p:grpSpPr>
        <p:sp>
          <p:nvSpPr>
            <p:cNvPr id="24" name="TextBox 23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고령화 데이터 정리</a:t>
              </a: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고령화 데이터와 부동산 가격 간의 상관관계 분석</a:t>
              </a: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시각화</a:t>
              </a: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ppt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문 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장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492000" y="1078766"/>
            <a:ext cx="2160000" cy="3579980"/>
            <a:chOff x="548488" y="1563638"/>
            <a:chExt cx="2376264" cy="2966532"/>
          </a:xfrm>
        </p:grpSpPr>
        <p:sp>
          <p:nvSpPr>
            <p:cNvPr id="32" name="TextBox 31"/>
            <p:cNvSpPr txBox="1"/>
            <p:nvPr/>
          </p:nvSpPr>
          <p:spPr>
            <a:xfrm>
              <a:off x="548488" y="1577842"/>
              <a:ext cx="2376264" cy="295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/>
            <p:cNvSpPr/>
            <p:nvPr/>
          </p:nvSpPr>
          <p:spPr>
            <a:xfrm>
              <a:off x="683568" y="378156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희 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385469" y="1078766"/>
            <a:ext cx="2160000" cy="3562839"/>
            <a:chOff x="548488" y="1563637"/>
            <a:chExt cx="2376264" cy="2952329"/>
          </a:xfrm>
        </p:grpSpPr>
        <p:sp>
          <p:nvSpPr>
            <p:cNvPr id="39" name="TextBox 38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 세 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221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342152"/>
              </p:ext>
            </p:extLst>
          </p:nvPr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428078" y="2940484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  <a:hlinkClick r:id="rId3"/>
              </a:rPr>
              <a:t>2017</a:t>
            </a:r>
            <a:r>
              <a:rPr lang="ko-KR" altLang="en-US" sz="900" b="1" dirty="0">
                <a:cs typeface="Arial" pitchFamily="34" charset="0"/>
                <a:hlinkClick r:id="rId3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2018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/>
              </a:rPr>
              <a:t>2019</a:t>
            </a:r>
            <a:r>
              <a:rPr lang="ko-KR" altLang="en-US" sz="900" b="1" dirty="0">
                <a:cs typeface="Arial" pitchFamily="34" charset="0"/>
                <a:hlinkClick r:id="rId5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6"/>
            </a:endParaRPr>
          </a:p>
          <a:p>
            <a:endParaRPr lang="en-US" altLang="ko-KR" sz="900" b="1" dirty="0">
              <a:cs typeface="Arial" pitchFamily="34" charset="0"/>
              <a:hlinkClick r:id="rId6"/>
            </a:endParaRPr>
          </a:p>
          <a:p>
            <a:endParaRPr lang="en-US" altLang="ko-KR" sz="900" b="1" dirty="0">
              <a:cs typeface="Arial" pitchFamily="34" charset="0"/>
              <a:hlinkClick r:id="rId6"/>
            </a:endParaRPr>
          </a:p>
          <a:p>
            <a:r>
              <a:rPr lang="en-US" altLang="ko-KR" sz="900" b="1" dirty="0">
                <a:cs typeface="Arial" pitchFamily="34" charset="0"/>
                <a:hlinkClick r:id="rId6"/>
              </a:rPr>
              <a:t>2020</a:t>
            </a:r>
            <a:r>
              <a:rPr lang="ko-KR" altLang="en-US" sz="900" b="1" dirty="0">
                <a:cs typeface="Arial" pitchFamily="34" charset="0"/>
                <a:hlinkClick r:id="rId6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8D54D81-0790-4E81-84D9-4E162F4E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70"/>
            <a:ext cx="9144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0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399656" y="265020"/>
            <a:ext cx="356593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2017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F258918-1BA6-454F-B31E-F461BBE1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5" y="176983"/>
            <a:ext cx="4988521" cy="47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67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2018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ED85EA0-D885-488D-8A83-B3689242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62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47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2019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3FE02B-810D-48A5-B052-8DABE09E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41" y="17710"/>
            <a:ext cx="5408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13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성인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2020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성인 비율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6A2DDC-86FB-46FB-BBE8-7BAFF8E0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08"/>
            <a:ext cx="54165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8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419622"/>
            <a:ext cx="4302732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남녀 성비의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2758844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35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428078" y="2924579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  <a:hlinkClick r:id="rId3"/>
              </a:rPr>
              <a:t>2017</a:t>
            </a:r>
            <a:r>
              <a:rPr lang="ko-KR" altLang="en-US" sz="900" b="1" dirty="0">
                <a:cs typeface="Arial" pitchFamily="34" charset="0"/>
                <a:hlinkClick r:id="rId3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2018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5"/>
              </a:rPr>
              <a:t>2019</a:t>
            </a:r>
            <a:r>
              <a:rPr lang="ko-KR" altLang="en-US" sz="900" b="1" dirty="0">
                <a:cs typeface="Arial" pitchFamily="34" charset="0"/>
                <a:hlinkClick r:id="rId5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6"/>
              </a:rPr>
              <a:t>2020</a:t>
            </a:r>
            <a:r>
              <a:rPr lang="ko-KR" altLang="en-US" sz="900" b="1" dirty="0">
                <a:cs typeface="Arial" pitchFamily="34" charset="0"/>
                <a:hlinkClick r:id="rId6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A10518-2965-40D6-BBB4-901BE16A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42"/>
            <a:ext cx="9144000" cy="27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36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87624" y="4165364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2017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5C5C9B-B895-4195-9D81-42922D39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719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53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908507" y="1162722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남녀 성비가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2018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6E6E730-8D9A-48F2-81E7-2E6E475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17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48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3745" y="326457"/>
            <a:ext cx="356593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2019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8C4E3F-BF0E-48F2-9D44-8908D5FA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91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1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팀 구성 및 역할분담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(2)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716016" y="1131590"/>
            <a:ext cx="4320480" cy="3748602"/>
            <a:chOff x="548488" y="1563638"/>
            <a:chExt cx="2376264" cy="2968158"/>
          </a:xfrm>
        </p:grpSpPr>
        <p:sp>
          <p:nvSpPr>
            <p:cNvPr id="46" name="TextBox 45"/>
            <p:cNvSpPr txBox="1"/>
            <p:nvPr/>
          </p:nvSpPr>
          <p:spPr>
            <a:xfrm>
              <a:off x="548488" y="157946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 범죄 발생현황 년도 별 데이터 정리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(17, 18 , 19)</a:t>
              </a: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의료기관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년도 별 데이터 정리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(17, 18, 19, 20)</a:t>
              </a: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분석한 데이터 시각화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막대 그래프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산점도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및 지도에 표시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특정 순위의 병원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및 부동산 가격 지도에 위치 표시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부동산가격과 범죄건수와의 상관관계 분석 및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부동산가격과 의료기관과의 상관관계 분석 및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조원이 요청한 값을 계산해 완료한 데이터프레임에 새로운 열 추가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 및 조원들에게 능동적 계획 전달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 건 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107503" y="1131589"/>
            <a:ext cx="4284415" cy="3728611"/>
            <a:chOff x="528385" y="1563637"/>
            <a:chExt cx="2396367" cy="2952329"/>
          </a:xfrm>
        </p:grpSpPr>
        <p:sp>
          <p:nvSpPr>
            <p:cNvPr id="53" name="TextBox 52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연령별 인구 현황 데이터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전처리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(17,18,19,20)</a:t>
              </a: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연령별 인구와 아파트 매매가격과의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지도 및 차트 시각화 자료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다른 모든 요소들의 데이터들을 합치고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히트맵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자료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Frame 13"/>
            <p:cNvSpPr/>
            <p:nvPr/>
          </p:nvSpPr>
          <p:spPr>
            <a:xfrm>
              <a:off x="528385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 동 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68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C82045-257D-4C35-AD99-E28F25CB652B}"/>
              </a:ext>
            </a:extLst>
          </p:cNvPr>
          <p:cNvSpPr txBox="1"/>
          <p:nvPr/>
        </p:nvSpPr>
        <p:spPr>
          <a:xfrm>
            <a:off x="5578061" y="339502"/>
            <a:ext cx="356593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endParaRPr lang="en-US" altLang="ko-KR" sz="900" b="1" dirty="0">
              <a:cs typeface="Arial" pitchFamily="34" charset="0"/>
              <a:hlinkClick r:id="" action="ppaction://hlinkfile"/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지도로 표시</a:t>
            </a:r>
            <a:endParaRPr lang="en-US" altLang="ko-KR" sz="900" b="1" dirty="0">
              <a:cs typeface="Arial" pitchFamily="34" charset="0"/>
              <a:hlinkClick r:id="rId3" action="ppaction://hlinkfil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  <a:hlinkClick r:id="rId4"/>
              </a:rPr>
              <a:t>2020</a:t>
            </a:r>
            <a:r>
              <a:rPr lang="ko-KR" altLang="en-US" sz="900" b="1" dirty="0">
                <a:cs typeface="Arial" pitchFamily="34" charset="0"/>
                <a:hlinkClick r:id="rId4"/>
              </a:rPr>
              <a:t>년 아파트 가격과 남녀 성비 지도로 시각화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E8D28CA-D7F7-4CA1-91F3-1E05CEF9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" y="0"/>
            <a:ext cx="53990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1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3648" y="2139702"/>
            <a:ext cx="6876764" cy="576063"/>
          </a:xfrm>
        </p:spPr>
        <p:txBody>
          <a:bodyPr/>
          <a:lstStyle/>
          <a:p>
            <a:r>
              <a:rPr lang="ko-KR" altLang="en-US" dirty="0"/>
              <a:t>산포도 시작</a:t>
            </a:r>
            <a:r>
              <a:rPr lang="en-US" altLang="ko-KR" dirty="0"/>
              <a:t>(</a:t>
            </a:r>
            <a:r>
              <a:rPr lang="ko-KR" altLang="en-US" dirty="0"/>
              <a:t>데이터 시각화</a:t>
            </a:r>
            <a:r>
              <a:rPr lang="en-US" altLang="ko-KR" dirty="0"/>
              <a:t>) -&gt; </a:t>
            </a:r>
            <a:r>
              <a:rPr lang="ko-KR" altLang="en-US" dirty="0"/>
              <a:t>상관관계</a:t>
            </a:r>
          </a:p>
        </p:txBody>
      </p:sp>
    </p:spTree>
    <p:extLst>
      <p:ext uri="{BB962C8B-B14F-4D97-AF65-F5344CB8AC3E}">
        <p14:creationId xmlns:p14="http://schemas.microsoft.com/office/powerpoint/2010/main" val="471845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8964488" cy="511206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4.</a:t>
            </a:r>
            <a:r>
              <a:rPr lang="ko-KR" altLang="en-US" sz="2800" dirty="0">
                <a:solidFill>
                  <a:schemeClr val="accent1"/>
                </a:solidFill>
              </a:rPr>
              <a:t>산포도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범죄건수</a:t>
            </a:r>
            <a:r>
              <a:rPr lang="en-US" altLang="ko-KR" sz="2800" dirty="0">
                <a:solidFill>
                  <a:schemeClr val="accent1"/>
                </a:solidFill>
              </a:rPr>
              <a:t>) - </a:t>
            </a:r>
            <a:r>
              <a:rPr lang="ko-KR" altLang="en-US" sz="2800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E3D58A0C-F491-4CC4-A928-8B0F862AE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89382"/>
            <a:ext cx="227511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7459F-684C-4B8F-9EE4-B837A204D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4" y="689382"/>
            <a:ext cx="2296709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543D92-6FBA-4300-8D22-046DFF050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92" y="701544"/>
            <a:ext cx="2296709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63210-BF81-4C67-8381-4A71BA177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42" y="3011565"/>
            <a:ext cx="1508869" cy="2081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BAE6AF-36DA-47F6-B187-B4E789CA5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202" y="3003550"/>
            <a:ext cx="1508869" cy="2309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569D9E-0DC0-4F35-8702-EFD1D4B9BB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1166" y="3003550"/>
            <a:ext cx="1508868" cy="2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7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4.</a:t>
            </a:r>
            <a:r>
              <a:rPr lang="ko-KR" altLang="en-US" sz="2800" dirty="0">
                <a:solidFill>
                  <a:schemeClr val="accent1"/>
                </a:solidFill>
              </a:rPr>
              <a:t>산포도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의료기관</a:t>
            </a:r>
            <a:r>
              <a:rPr lang="en-US" altLang="ko-KR" sz="2800" dirty="0">
                <a:solidFill>
                  <a:schemeClr val="accent1"/>
                </a:solidFill>
              </a:rPr>
              <a:t>) - </a:t>
            </a:r>
            <a:r>
              <a:rPr lang="ko-KR" altLang="en-US" sz="2800" dirty="0">
                <a:solidFill>
                  <a:schemeClr val="accent1"/>
                </a:solidFill>
              </a:rPr>
              <a:t>장건희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2826" y="3677748"/>
            <a:ext cx="1728192" cy="1081951"/>
            <a:chOff x="1062658" y="3986014"/>
            <a:chExt cx="1728192" cy="1081951"/>
          </a:xfrm>
        </p:grpSpPr>
        <p:sp>
          <p:nvSpPr>
            <p:cNvPr id="13" name="TextBox 12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2666" y="3677748"/>
            <a:ext cx="1728192" cy="1081951"/>
            <a:chOff x="1062658" y="3986014"/>
            <a:chExt cx="1728192" cy="1081951"/>
          </a:xfrm>
        </p:grpSpPr>
        <p:sp>
          <p:nvSpPr>
            <p:cNvPr id="16" name="TextBox 15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2506" y="3677748"/>
            <a:ext cx="1728192" cy="1081951"/>
            <a:chOff x="1062658" y="3986014"/>
            <a:chExt cx="1728192" cy="1081951"/>
          </a:xfrm>
        </p:grpSpPr>
        <p:sp>
          <p:nvSpPr>
            <p:cNvPr id="19" name="TextBox 18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2345" y="3677748"/>
            <a:ext cx="1728192" cy="1081951"/>
            <a:chOff x="1062658" y="3986014"/>
            <a:chExt cx="1728192" cy="1081951"/>
          </a:xfrm>
        </p:grpSpPr>
        <p:sp>
          <p:nvSpPr>
            <p:cNvPr id="22" name="TextBox 21"/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2658" y="423696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2BF6592-84E8-4B32-BCC8-B2855100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5" y="785515"/>
            <a:ext cx="191962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F20C94-F082-4431-AE9F-460815AEF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08" y="781944"/>
            <a:ext cx="1919621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F24921-9504-4220-AECC-2560E17C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" y="785515"/>
            <a:ext cx="191962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608C67-06B1-4B8D-A79C-177F0D165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3" y="785515"/>
            <a:ext cx="191962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9530FD-BC28-4A10-86B9-8F21E55C6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12" y="2760257"/>
            <a:ext cx="1262473" cy="23271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324856-7726-49D2-94EB-A22FC232A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434" y="2760257"/>
            <a:ext cx="1327151" cy="23271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55333A4-E71A-47FF-BBCE-176391A34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154" y="2760256"/>
            <a:ext cx="1360026" cy="24120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0B84D2-D087-46F2-BD33-C34BFC036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528" y="2760257"/>
            <a:ext cx="1263196" cy="2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chemeClr val="accent1"/>
                </a:solidFill>
              </a:rPr>
              <a:t>4.</a:t>
            </a:r>
            <a:r>
              <a:rPr lang="ko-KR" altLang="en-US" sz="3600" dirty="0">
                <a:solidFill>
                  <a:schemeClr val="accent1"/>
                </a:solidFill>
              </a:rPr>
              <a:t>산포도</a:t>
            </a:r>
            <a:r>
              <a:rPr lang="en-US" altLang="ko-KR" sz="3600" dirty="0">
                <a:solidFill>
                  <a:schemeClr val="accent1"/>
                </a:solidFill>
              </a:rPr>
              <a:t>(</a:t>
            </a:r>
            <a:r>
              <a:rPr lang="ko-KR" altLang="en-US" sz="3600" dirty="0">
                <a:solidFill>
                  <a:schemeClr val="accent1"/>
                </a:solidFill>
              </a:rPr>
              <a:t>의료기관</a:t>
            </a:r>
            <a:r>
              <a:rPr lang="en-US" altLang="ko-KR" sz="3600" dirty="0">
                <a:solidFill>
                  <a:schemeClr val="accent1"/>
                </a:solidFill>
              </a:rPr>
              <a:t>) - </a:t>
            </a:r>
            <a:r>
              <a:rPr lang="ko-KR" altLang="en-US" sz="3600" dirty="0" err="1">
                <a:solidFill>
                  <a:schemeClr val="accent1"/>
                </a:solidFill>
              </a:rPr>
              <a:t>김문혁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71800" y="3668998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상관계수를 년도 별로 구하니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음의 상관관계를 나타내었다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산포도에서도 </a:t>
            </a:r>
            <a:r>
              <a:rPr lang="ko-KR" altLang="en-US" sz="1200" dirty="0" err="1">
                <a:solidFill>
                  <a:schemeClr val="bg1"/>
                </a:solidFill>
              </a:rPr>
              <a:t>추세선이</a:t>
            </a:r>
            <a:r>
              <a:rPr lang="ko-KR" altLang="en-US" sz="1200" dirty="0">
                <a:solidFill>
                  <a:schemeClr val="bg1"/>
                </a:solidFill>
              </a:rPr>
              <a:t> 음의 상관관계를 나타내며  노인이 적을수록 아파트가격이 비싼 것을 확인할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7773" y="736002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년 산포도 와 추세선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05" y="857555"/>
            <a:ext cx="3780000" cy="252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27773" y="736002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산포도 와 추세선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27773" y="736002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산포도 와 추세선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27773" y="736002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산포도 와 추세선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720725"/>
              </p:ext>
            </p:extLst>
          </p:nvPr>
        </p:nvGraphicFramePr>
        <p:xfrm>
          <a:off x="5180764" y="2089478"/>
          <a:ext cx="3390984" cy="60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746">
                  <a:extLst>
                    <a:ext uri="{9D8B030D-6E8A-4147-A177-3AD203B41FA5}">
                      <a16:colId xmlns:a16="http://schemas.microsoft.com/office/drawing/2014/main" val="2901852964"/>
                    </a:ext>
                  </a:extLst>
                </a:gridCol>
                <a:gridCol w="847746">
                  <a:extLst>
                    <a:ext uri="{9D8B030D-6E8A-4147-A177-3AD203B41FA5}">
                      <a16:colId xmlns:a16="http://schemas.microsoft.com/office/drawing/2014/main" val="1474672830"/>
                    </a:ext>
                  </a:extLst>
                </a:gridCol>
                <a:gridCol w="847746">
                  <a:extLst>
                    <a:ext uri="{9D8B030D-6E8A-4147-A177-3AD203B41FA5}">
                      <a16:colId xmlns:a16="http://schemas.microsoft.com/office/drawing/2014/main" val="1789287101"/>
                    </a:ext>
                  </a:extLst>
                </a:gridCol>
                <a:gridCol w="847746">
                  <a:extLst>
                    <a:ext uri="{9D8B030D-6E8A-4147-A177-3AD203B41FA5}">
                      <a16:colId xmlns:a16="http://schemas.microsoft.com/office/drawing/2014/main" val="1083322492"/>
                    </a:ext>
                  </a:extLst>
                </a:gridCol>
              </a:tblGrid>
              <a:tr h="282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480341"/>
                  </a:ext>
                </a:extLst>
              </a:tr>
              <a:tr h="32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-0.525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Courier New" panose="02070309020205020404" pitchFamily="49" charset="0"/>
                        </a:rPr>
                        <a:t>-0.565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Courier New" panose="02070309020205020404" pitchFamily="49" charset="0"/>
                        </a:rPr>
                        <a:t>-0.592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50" charset="-127"/>
                          <a:ea typeface="Courier New" panose="02070309020205020404" pitchFamily="49" charset="0"/>
                        </a:rPr>
                        <a:t>-0.653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82435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6" y="915846"/>
            <a:ext cx="3780000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21" y="45005"/>
            <a:ext cx="378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0371"/>
            <a:ext cx="3780000" cy="25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61945" y="831428"/>
            <a:ext cx="26286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-1.0 </a:t>
            </a:r>
            <a:r>
              <a:rPr lang="en-US" altLang="ko-KR" sz="1000" dirty="0"/>
              <a:t>&lt;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-0.7 강한 </a:t>
            </a:r>
            <a:r>
              <a:rPr lang="ko-KR" altLang="en-US" sz="1000" dirty="0" err="1"/>
              <a:t>음적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-0.7 </a:t>
            </a:r>
            <a:r>
              <a:rPr lang="en-US" altLang="ko-KR" sz="1000" dirty="0"/>
              <a:t>&lt;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-0.3 뚜렷한 </a:t>
            </a:r>
            <a:r>
              <a:rPr lang="ko-KR" altLang="en-US" sz="1000" dirty="0" err="1"/>
              <a:t>음적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-0.3 </a:t>
            </a:r>
            <a:r>
              <a:rPr lang="en-US" altLang="ko-KR" sz="1000" dirty="0"/>
              <a:t>&lt;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-0.1 약한 </a:t>
            </a:r>
            <a:r>
              <a:rPr lang="ko-KR" altLang="en-US" sz="1000" dirty="0" err="1"/>
              <a:t>음적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0.1 </a:t>
            </a:r>
            <a:r>
              <a:rPr lang="en-US" altLang="ko-KR" sz="1000" dirty="0"/>
              <a:t>&lt;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0.1 거의 무시될 수 있는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0.1</a:t>
            </a:r>
            <a:r>
              <a:rPr lang="en-US" altLang="ko-KR" sz="1000" dirty="0"/>
              <a:t> &lt;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0.3 약한 양적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0.3</a:t>
            </a:r>
            <a:r>
              <a:rPr lang="en-US" altLang="ko-KR" sz="1000" dirty="0"/>
              <a:t> &lt;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0.7 뚜렷한 양적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  <a:p>
            <a:r>
              <a:rPr lang="ko-KR" altLang="en-US" sz="1000" dirty="0"/>
              <a:t>0.7</a:t>
            </a:r>
            <a:r>
              <a:rPr lang="en-US" altLang="ko-KR" sz="1000" dirty="0"/>
              <a:t> &lt;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1.0 강한 양적 </a:t>
            </a:r>
            <a:r>
              <a:rPr lang="ko-KR" altLang="en-US" sz="1000" dirty="0" err="1"/>
              <a:t>선형관계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42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3" grpId="0"/>
      <p:bldP spid="33" grpId="1"/>
      <p:bldP spid="34" grpId="0"/>
      <p:bldP spid="35" grpId="0"/>
      <p:bldP spid="3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4.</a:t>
            </a:r>
            <a:r>
              <a:rPr lang="ko-KR" altLang="en-US" sz="2800" dirty="0">
                <a:solidFill>
                  <a:schemeClr val="accent1"/>
                </a:solidFill>
              </a:rPr>
              <a:t>산포도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미성년자 비율</a:t>
            </a:r>
            <a:r>
              <a:rPr lang="en-US" altLang="ko-KR" sz="2800" dirty="0">
                <a:solidFill>
                  <a:schemeClr val="accent1"/>
                </a:solidFill>
              </a:rPr>
              <a:t>) - </a:t>
            </a:r>
            <a:r>
              <a:rPr lang="ko-KR" altLang="en-US" sz="2800" dirty="0" err="1">
                <a:solidFill>
                  <a:schemeClr val="accent1"/>
                </a:solidFill>
              </a:rPr>
              <a:t>손동기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5434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미성년자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0.44 ~ 0.50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양적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미성년자 비율이 높은 구 일수록 아파트 거래금액이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405E8FE-B25D-471A-8726-8D4ACD97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3" y="706804"/>
            <a:ext cx="2047689" cy="19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CF2D76-0851-4D71-ADFB-DCD5CB92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47" y="690414"/>
            <a:ext cx="2153278" cy="20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D4FB93-D898-4603-A822-98DDFF3C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93492"/>
            <a:ext cx="2218237" cy="2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437370-48E1-49CB-9024-8CFFB9EB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641" y="699541"/>
            <a:ext cx="2218237" cy="2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1AE4C1-4A4B-4A4E-9E77-0F712B4D0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08" y="2885862"/>
            <a:ext cx="1352739" cy="2572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5178A9-66A3-41F9-8AAC-D73092AD0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3955" y="2910264"/>
            <a:ext cx="1476581" cy="2667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6C97C5-7C7A-4F0A-A322-6270B626D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6819" y="2949300"/>
            <a:ext cx="1409897" cy="238158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A390606A-A27C-4B9D-9021-A91FC3BD8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4583" y="2953273"/>
            <a:ext cx="1400370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4.</a:t>
            </a:r>
            <a:r>
              <a:rPr lang="ko-KR" altLang="en-US" sz="2800" dirty="0">
                <a:solidFill>
                  <a:schemeClr val="accent1"/>
                </a:solidFill>
              </a:rPr>
              <a:t>산포도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성인 비율</a:t>
            </a:r>
            <a:r>
              <a:rPr lang="en-US" altLang="ko-KR" sz="2800" dirty="0">
                <a:solidFill>
                  <a:schemeClr val="accent1"/>
                </a:solidFill>
              </a:rPr>
              <a:t>) - </a:t>
            </a:r>
            <a:r>
              <a:rPr lang="ko-KR" altLang="en-US" sz="2800" dirty="0" err="1">
                <a:solidFill>
                  <a:schemeClr val="accent1"/>
                </a:solidFill>
              </a:rPr>
              <a:t>손동기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6334737" y="718650"/>
          <a:ext cx="1197550" cy="1654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F89E057-12C8-4831-A836-EA0AED61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1" y="691872"/>
            <a:ext cx="2089424" cy="20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1C360C-D71D-4009-9310-B58358B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86" y="688163"/>
            <a:ext cx="2214342" cy="21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1E83F9-1DF5-4B94-B22B-4D97FBD9F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03" y="647048"/>
            <a:ext cx="2294814" cy="22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70C8793-D9DD-4B7D-9316-6FBE042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45" y="627356"/>
            <a:ext cx="2237489" cy="236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6DB58C56-AB6B-413E-BF2E-619A18722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5" y="2928276"/>
            <a:ext cx="1428949" cy="190527"/>
          </a:xfrm>
          <a:prstGeom prst="rect">
            <a:avLst/>
          </a:prstGeom>
        </p:spPr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CC533A06-10FF-4C5E-970B-23232B99A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582" y="2903574"/>
            <a:ext cx="1390844" cy="276264"/>
          </a:xfrm>
          <a:prstGeom prst="rect">
            <a:avLst/>
          </a:prstGeom>
        </p:spPr>
      </p:pic>
      <p:pic>
        <p:nvPicPr>
          <p:cNvPr id="2061" name="그림 2060">
            <a:extLst>
              <a:ext uri="{FF2B5EF4-FFF2-40B4-BE49-F238E27FC236}">
                <a16:creationId xmlns:a16="http://schemas.microsoft.com/office/drawing/2014/main" id="{F594BE19-9475-405E-B74D-8767613E9F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4104" y="2912470"/>
            <a:ext cx="1476581" cy="276264"/>
          </a:xfrm>
          <a:prstGeom prst="rect">
            <a:avLst/>
          </a:prstGeom>
        </p:spPr>
      </p:pic>
      <p:pic>
        <p:nvPicPr>
          <p:cNvPr id="2063" name="그림 2062">
            <a:extLst>
              <a:ext uri="{FF2B5EF4-FFF2-40B4-BE49-F238E27FC236}">
                <a16:creationId xmlns:a16="http://schemas.microsoft.com/office/drawing/2014/main" id="{A519289F-574E-4ED7-B6AE-3046F5E91A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7388" y="2941977"/>
            <a:ext cx="1343212" cy="3238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D0536C-DAF2-4A35-97E9-658DE98083AF}"/>
              </a:ext>
            </a:extLst>
          </p:cNvPr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성인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0.19 ~ 0.28 </a:t>
            </a:r>
            <a:r>
              <a:rPr lang="ko-KR" altLang="en-US" sz="1200" dirty="0">
                <a:solidFill>
                  <a:schemeClr val="bg1"/>
                </a:solidFill>
              </a:rPr>
              <a:t>정도로 뚜렷한 </a:t>
            </a:r>
            <a:r>
              <a:rPr lang="ko-KR" altLang="en-US" sz="1200" dirty="0">
                <a:solidFill>
                  <a:srgbClr val="FF0000"/>
                </a:solidFill>
              </a:rPr>
              <a:t>약한 양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성인 비율이 높은 구일수록 아파트 거래금액이 높은 구와의 상관성이 약하게 있다고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241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4.</a:t>
            </a:r>
            <a:r>
              <a:rPr lang="ko-KR" altLang="en-US" sz="2800" dirty="0">
                <a:solidFill>
                  <a:schemeClr val="accent1"/>
                </a:solidFill>
              </a:rPr>
              <a:t>산포도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남녀 성비</a:t>
            </a:r>
            <a:r>
              <a:rPr lang="en-US" altLang="ko-KR" sz="2800" dirty="0">
                <a:solidFill>
                  <a:schemeClr val="accent1"/>
                </a:solidFill>
              </a:rPr>
              <a:t>) - </a:t>
            </a:r>
            <a:r>
              <a:rPr lang="ko-KR" altLang="en-US" sz="2800" dirty="0" err="1">
                <a:solidFill>
                  <a:schemeClr val="accent1"/>
                </a:solidFill>
              </a:rPr>
              <a:t>손동기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DF41DD9E-1BD3-4BDB-ABDC-D58D9D6C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" y="734806"/>
            <a:ext cx="2181131" cy="20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539BAF5-9F7C-4E26-82C7-BCDB50C8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93" y="798851"/>
            <a:ext cx="2061120" cy="19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74FBB9-D6CF-454D-A574-89F2A816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762" y="826858"/>
            <a:ext cx="2061120" cy="19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7005A53-1863-46DF-9929-2761DC68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18" y="817025"/>
            <a:ext cx="2061120" cy="19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E3DB8B-D608-45AF-BF64-3BBDFF9D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55" y="2909382"/>
            <a:ext cx="1400370" cy="266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E3568B-2737-4EA8-9EBC-C7886D9E45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9360" y="2932896"/>
            <a:ext cx="1467055" cy="257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8ED7DF-EC3F-44CB-A712-79078215B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8835" y="2870053"/>
            <a:ext cx="1400370" cy="295316"/>
          </a:xfrm>
          <a:prstGeom prst="rect">
            <a:avLst/>
          </a:prstGeom>
        </p:spPr>
      </p:pic>
      <p:pic>
        <p:nvPicPr>
          <p:cNvPr id="3073" name="그림 3072">
            <a:extLst>
              <a:ext uri="{FF2B5EF4-FFF2-40B4-BE49-F238E27FC236}">
                <a16:creationId xmlns:a16="http://schemas.microsoft.com/office/drawing/2014/main" id="{9E126D51-05BE-4356-9AE8-AE05D6EED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3030" y="2867834"/>
            <a:ext cx="1419423" cy="2953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DE2FE8-81FB-41F5-B85D-32F692A89681}"/>
              </a:ext>
            </a:extLst>
          </p:cNvPr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남녀 성비의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-0.57 ~ -0.49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음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여성이 비율이 높은 구 일수록 아파트 거래금액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41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78296" y="627534"/>
            <a:ext cx="4392488" cy="2206231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아파트 매매가와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요소들 간의 상관계수 분석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57175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95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0"/>
            <a:ext cx="9144000" cy="576263"/>
          </a:xfrm>
        </p:spPr>
        <p:txBody>
          <a:bodyPr/>
          <a:lstStyle/>
          <a:p>
            <a:r>
              <a:rPr lang="ko-KR" altLang="en-US" sz="2600" dirty="0" err="1">
                <a:solidFill>
                  <a:schemeClr val="accent1"/>
                </a:solidFill>
              </a:rPr>
              <a:t>피어슨</a:t>
            </a:r>
            <a:r>
              <a:rPr lang="ko-KR" altLang="en-US" sz="2600" dirty="0">
                <a:solidFill>
                  <a:schemeClr val="accent1"/>
                </a:solidFill>
              </a:rPr>
              <a:t> 상관계수 분석 </a:t>
            </a:r>
            <a:r>
              <a:rPr lang="en-US" altLang="ko-KR" sz="2600" dirty="0">
                <a:solidFill>
                  <a:schemeClr val="accent1"/>
                </a:solidFill>
              </a:rPr>
              <a:t>(Heat Map)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B8730-FCFF-4AE6-A6F5-2F4949C4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3" y="509698"/>
            <a:ext cx="5148063" cy="4633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3F122-FE28-4078-9FFC-724CC5E142B9}"/>
              </a:ext>
            </a:extLst>
          </p:cNvPr>
          <p:cNvSpPr txBox="1"/>
          <p:nvPr/>
        </p:nvSpPr>
        <p:spPr>
          <a:xfrm>
            <a:off x="5184671" y="2558191"/>
            <a:ext cx="397818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endParaRPr lang="en-US" altLang="ko-KR" sz="900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endParaRPr lang="en-US" altLang="ko-KR" sz="3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거래금액과 각각의 요소 중에 뚜렷하거나 강한 상관 관계를 보여주는 데이터는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미성년자 비율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남녀 성비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인구 밀도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BMI, 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평균연봉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10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만명당 의료기관 수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’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이다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상관 관계가 거의 없는 데이터는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성인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비율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10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만명 당 범죄 발생 건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, </a:t>
            </a: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만명당 종합병원수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’</a:t>
            </a:r>
            <a:r>
              <a:rPr lang="ko-KR" altLang="en-US" sz="8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이다</a:t>
            </a:r>
            <a:r>
              <a:rPr lang="en-US" altLang="ko-KR" sz="800" b="1" dirty="0">
                <a:cs typeface="Arial" pitchFamily="34" charset="0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4D22B0B-D796-425D-A736-F02A410619F2}"/>
              </a:ext>
            </a:extLst>
          </p:cNvPr>
          <p:cNvGraphicFramePr>
            <a:graphicFrameLocks noGrp="1"/>
          </p:cNvGraphicFramePr>
          <p:nvPr/>
        </p:nvGraphicFramePr>
        <p:xfrm>
          <a:off x="5768017" y="778300"/>
          <a:ext cx="2619413" cy="1600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30547">
                  <a:extLst>
                    <a:ext uri="{9D8B030D-6E8A-4147-A177-3AD203B41FA5}">
                      <a16:colId xmlns:a16="http://schemas.microsoft.com/office/drawing/2014/main" val="2664920960"/>
                    </a:ext>
                  </a:extLst>
                </a:gridCol>
                <a:gridCol w="1788866">
                  <a:extLst>
                    <a:ext uri="{9D8B030D-6E8A-4147-A177-3AD203B41FA5}">
                      <a16:colId xmlns:a16="http://schemas.microsoft.com/office/drawing/2014/main" val="380559480"/>
                    </a:ext>
                  </a:extLst>
                </a:gridCol>
              </a:tblGrid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-1.0 &lt; r &lt; -0.7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강한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798277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-0.7 &lt; r &lt; -0.3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442703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-0.3 &lt; r &lt; -0.1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약한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47400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0.1 &lt; r &lt;  0.1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거의 무시될 수 있는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351296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0.1 &lt; r &lt;  0.3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약한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90841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0.3 &lt; r &lt;  0.7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5776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 0.7 &lt; r &lt;  1.0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강한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63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93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수행절차 및 방법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(1)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BFD27E1-6460-45F4-A14E-3DD88244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862406"/>
              </p:ext>
            </p:extLst>
          </p:nvPr>
        </p:nvGraphicFramePr>
        <p:xfrm>
          <a:off x="107504" y="843558"/>
          <a:ext cx="871296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18147334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1147382155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96450712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483009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02018"/>
                  </a:ext>
                </a:extLst>
              </a:tr>
              <a:tr h="576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8/6(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)~8/9(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기획 및 주제 선정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기획안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66111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8/10(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주제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아이디어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네이버 등 검색엔진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80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8/11(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8/15(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Pandas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Numpy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Crawling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475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8/16(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 ~ 8/19(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상관계수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지도 위에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Matplotlib</a:t>
                      </a:r>
                    </a:p>
                    <a:p>
                      <a:pPr algn="ctr" latinLnBrk="1"/>
                      <a:r>
                        <a:rPr lang="en-US" altLang="ko-KR" sz="1000" dirty="0" err="1"/>
                        <a:t>googlemaps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geocde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77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8/20(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 ~ 8/21(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토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가공된 데이터에 오류가 있어 수정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시각화 자료 보완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년도 별 묶기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Matplotlib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938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8/22(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 ~ 8/23(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포트폴리오 작성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발표 자료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파워포인트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4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1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179512" y="195486"/>
            <a:ext cx="8928992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데이터 시각화 총 정리 </a:t>
            </a: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산포도</a:t>
            </a: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지도</a:t>
            </a: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그래프</a:t>
            </a:r>
            <a:r>
              <a:rPr lang="en-US" altLang="ko-KR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131590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endParaRPr lang="en-US" altLang="ko-KR" sz="1200" dirty="0"/>
          </a:p>
          <a:p>
            <a:pPr algn="ctr" latinLnBrk="1"/>
            <a:r>
              <a:rPr lang="ko-KR" altLang="en-US" sz="1200" dirty="0"/>
              <a:t>시각화 한 결론 </a:t>
            </a:r>
            <a:endParaRPr lang="en-US" altLang="ko-KR" sz="1200" dirty="0"/>
          </a:p>
          <a:p>
            <a:pPr algn="ctr" latinLnBrk="1"/>
            <a:r>
              <a:rPr lang="en-US" altLang="ko-KR" sz="1200" dirty="0"/>
              <a:t>(5</a:t>
            </a:r>
            <a:r>
              <a:rPr lang="ko-KR" altLang="en-US" sz="1200" dirty="0"/>
              <a:t>대 범죄는 어디가 많이 일어나더라</a:t>
            </a:r>
            <a:r>
              <a:rPr lang="en-US" altLang="ko-KR" sz="1200" dirty="0"/>
              <a:t>,</a:t>
            </a:r>
          </a:p>
          <a:p>
            <a:pPr algn="ctr" latinLnBrk="1"/>
            <a:r>
              <a:rPr lang="ko-KR" altLang="en-US" sz="1200" dirty="0"/>
              <a:t>집값과 상관 </a:t>
            </a:r>
            <a:r>
              <a:rPr lang="ko-KR" altLang="en-US" sz="1200" dirty="0" err="1"/>
              <a:t>있는거</a:t>
            </a:r>
            <a:r>
              <a:rPr lang="ko-KR" altLang="en-US" sz="1200" dirty="0"/>
              <a:t> 같다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없는거같다</a:t>
            </a:r>
            <a:r>
              <a:rPr lang="en-US" altLang="ko-KR" sz="1200" dirty="0"/>
              <a:t>)</a:t>
            </a:r>
          </a:p>
          <a:p>
            <a:pPr algn="ctr" latinLnBrk="1"/>
            <a:endParaRPr lang="en-US" altLang="ko-KR" sz="1200" dirty="0"/>
          </a:p>
          <a:p>
            <a:pPr algn="ctr" latinLnBrk="1"/>
            <a:r>
              <a:rPr lang="ko-KR" altLang="en-US" sz="1200" dirty="0"/>
              <a:t>산포도 결과 정리</a:t>
            </a:r>
            <a:endParaRPr lang="en-US" altLang="ko-KR" sz="1200" dirty="0"/>
          </a:p>
          <a:p>
            <a:pPr algn="ctr" latinLnBrk="1"/>
            <a:endParaRPr lang="en-US" altLang="ko-KR" sz="1200" dirty="0"/>
          </a:p>
          <a:p>
            <a:pPr algn="ctr" latinLnBrk="1"/>
            <a:r>
              <a:rPr lang="ko-KR" altLang="en-US" sz="1200" dirty="0"/>
              <a:t>보여주기 좋게</a:t>
            </a:r>
            <a:endParaRPr lang="en-US" altLang="ko-KR" sz="1200" dirty="0"/>
          </a:p>
          <a:p>
            <a:pPr algn="ctr" latinLnBrk="1"/>
            <a:endParaRPr lang="en-US" altLang="ko-KR" sz="1200" dirty="0"/>
          </a:p>
          <a:p>
            <a:pPr algn="ctr" latinLnBrk="1"/>
            <a:r>
              <a:rPr lang="ko-KR" altLang="en-US" sz="1200" dirty="0"/>
              <a:t>지금까지 앞에서 보여준 것들 총 정리</a:t>
            </a:r>
            <a:r>
              <a:rPr lang="en-US" altLang="ko-KR" sz="1200" dirty="0"/>
              <a:t>(</a:t>
            </a:r>
            <a:r>
              <a:rPr lang="ko-KR" altLang="en-US" sz="1200" dirty="0"/>
              <a:t>시각화</a:t>
            </a:r>
            <a:r>
              <a:rPr lang="en-US" altLang="ko-KR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F7359-DE84-4D4A-9B71-829E972BDAEC}"/>
              </a:ext>
            </a:extLst>
          </p:cNvPr>
          <p:cNvSpPr txBox="1"/>
          <p:nvPr/>
        </p:nvSpPr>
        <p:spPr>
          <a:xfrm>
            <a:off x="4860032" y="1131590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200" dirty="0"/>
              <a:t>앞에서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해주신것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처럼</a:t>
            </a:r>
            <a:endParaRPr lang="en-US" altLang="ko-KR" sz="1200" dirty="0"/>
          </a:p>
          <a:p>
            <a:pPr algn="ctr" latinLnBrk="1"/>
            <a:endParaRPr lang="en-US" altLang="ko-KR" sz="1200" dirty="0"/>
          </a:p>
          <a:p>
            <a:pPr algn="ctr" latinLnBrk="1"/>
            <a:endParaRPr lang="en-US" altLang="ko-KR" sz="1200" dirty="0"/>
          </a:p>
          <a:p>
            <a:pPr algn="ctr" latinLnBrk="1"/>
            <a:r>
              <a:rPr lang="ko-KR" altLang="en-US" sz="1200" dirty="0"/>
              <a:t>시각화도 총 정리 해주시면 됩니다</a:t>
            </a:r>
            <a:endParaRPr lang="en-US" altLang="ko-KR" sz="1200" dirty="0"/>
          </a:p>
          <a:p>
            <a:pPr algn="ctr" latinLnBrk="1"/>
            <a:r>
              <a:rPr lang="en-US" altLang="ko-KR" sz="1200" dirty="0"/>
              <a:t>(</a:t>
            </a:r>
            <a:r>
              <a:rPr lang="ko-KR" altLang="en-US" sz="1200" dirty="0"/>
              <a:t>결론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95D7F36-36B5-4FBC-BEF3-EF71A3629D78}"/>
              </a:ext>
            </a:extLst>
          </p:cNvPr>
          <p:cNvSpPr/>
          <p:nvPr/>
        </p:nvSpPr>
        <p:spPr>
          <a:xfrm>
            <a:off x="3059832" y="2463738"/>
            <a:ext cx="1692188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81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C9CE24AE-1EE6-47A9-B6D4-1C21675125E5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F1D0-45C1-4B98-95FF-3DD78329B5D1}"/>
              </a:ext>
            </a:extLst>
          </p:cNvPr>
          <p:cNvSpPr txBox="1"/>
          <p:nvPr/>
        </p:nvSpPr>
        <p:spPr>
          <a:xfrm>
            <a:off x="1115616" y="267494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5. </a:t>
            </a:r>
            <a:r>
              <a:rPr lang="ko-KR" altLang="en-US" sz="3200" dirty="0">
                <a:solidFill>
                  <a:schemeClr val="accent1"/>
                </a:solidFill>
              </a:rPr>
              <a:t>결과 및 발전 방향</a:t>
            </a:r>
          </a:p>
          <a:p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AC762556-8CF6-4FFE-8B07-22778EFE4216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588DBBB-A936-4F21-9804-011802A86733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90632-4E3F-4A44-A854-108D2F9826E9}"/>
              </a:ext>
            </a:extLst>
          </p:cNvPr>
          <p:cNvSpPr txBox="1"/>
          <p:nvPr/>
        </p:nvSpPr>
        <p:spPr>
          <a:xfrm>
            <a:off x="341055" y="1275606"/>
            <a:ext cx="852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70D56D62-1569-4013-AF0C-4F6F5C3F6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51042"/>
              </p:ext>
            </p:extLst>
          </p:nvPr>
        </p:nvGraphicFramePr>
        <p:xfrm>
          <a:off x="305161" y="1174494"/>
          <a:ext cx="3258727" cy="338587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01591">
                  <a:extLst>
                    <a:ext uri="{9D8B030D-6E8A-4147-A177-3AD203B41FA5}">
                      <a16:colId xmlns:a16="http://schemas.microsoft.com/office/drawing/2014/main" val="2664920960"/>
                    </a:ext>
                  </a:extLst>
                </a:gridCol>
                <a:gridCol w="1457136">
                  <a:extLst>
                    <a:ext uri="{9D8B030D-6E8A-4147-A177-3AD203B41FA5}">
                      <a16:colId xmlns:a16="http://schemas.microsoft.com/office/drawing/2014/main" val="380559480"/>
                    </a:ext>
                  </a:extLst>
                </a:gridCol>
              </a:tblGrid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5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대 범죄 발생현황 통계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798277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의료기관 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(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구별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) 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통계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442703"/>
                  </a:ext>
                </a:extLst>
              </a:tr>
              <a:tr h="28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 구별 미성년자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47400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성인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약한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351296"/>
                  </a:ext>
                </a:extLst>
              </a:tr>
              <a:tr h="359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노인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90841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1" dirty="0"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남녀 성비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5776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인구밀도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630409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비만도 통계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961418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연봉 자료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210865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금리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37933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가계 대출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195670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주택 대출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88867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환율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963956"/>
                  </a:ext>
                </a:extLst>
              </a:tr>
              <a:tr h="22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종합  주가 지수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7274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E47902-CC29-4248-A8AD-BC51D2EA8C3F}"/>
              </a:ext>
            </a:extLst>
          </p:cNvPr>
          <p:cNvSpPr txBox="1"/>
          <p:nvPr/>
        </p:nvSpPr>
        <p:spPr>
          <a:xfrm>
            <a:off x="3851919" y="1275606"/>
            <a:ext cx="5016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발전 방향 </a:t>
            </a:r>
            <a:r>
              <a:rPr lang="en-US" altLang="ko-KR" sz="1600" b="1" dirty="0">
                <a:solidFill>
                  <a:schemeClr val="tx1"/>
                </a:solidFill>
              </a:rPr>
              <a:t>-&gt; </a:t>
            </a:r>
            <a:r>
              <a:rPr lang="ko-KR" altLang="en-US" sz="1600" b="1" dirty="0"/>
              <a:t>사실 부동산 가격은 매우 다양한 요소에 영향을 받는데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부동산 가격과 한가지 요소 씩으로 비교하여 상관성을 알아보아 아쉬운 점이 있다</a:t>
            </a:r>
            <a:r>
              <a:rPr lang="en-US" altLang="ko-KR" sz="1600" b="1" dirty="0"/>
              <a:t>.</a:t>
            </a:r>
          </a:p>
          <a:p>
            <a:pPr algn="ctr">
              <a:spcBef>
                <a:spcPts val="0"/>
              </a:spcBef>
              <a:defRPr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19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C9CE24AE-1EE6-47A9-B6D4-1C21675125E5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F1D0-45C1-4B98-95FF-3DD78329B5D1}"/>
              </a:ext>
            </a:extLst>
          </p:cNvPr>
          <p:cNvSpPr txBox="1"/>
          <p:nvPr/>
        </p:nvSpPr>
        <p:spPr>
          <a:xfrm>
            <a:off x="1115616" y="267494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5. </a:t>
            </a:r>
            <a:r>
              <a:rPr lang="ko-KR" altLang="en-US" sz="3200" dirty="0">
                <a:solidFill>
                  <a:schemeClr val="accent1"/>
                </a:solidFill>
              </a:rPr>
              <a:t>결과 및 발전 방향</a:t>
            </a:r>
          </a:p>
          <a:p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AC762556-8CF6-4FFE-8B07-22778EFE4216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588DBBB-A936-4F21-9804-011802A86733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90632-4E3F-4A44-A854-108D2F9826E9}"/>
              </a:ext>
            </a:extLst>
          </p:cNvPr>
          <p:cNvSpPr txBox="1"/>
          <p:nvPr/>
        </p:nvSpPr>
        <p:spPr>
          <a:xfrm>
            <a:off x="341055" y="1275606"/>
            <a:ext cx="85269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서울특별시 </a:t>
            </a:r>
            <a:r>
              <a:rPr lang="ko-KR" altLang="en-US" sz="1600" b="1" u="sng" dirty="0">
                <a:solidFill>
                  <a:schemeClr val="tx1"/>
                </a:solidFill>
              </a:rPr>
              <a:t>각 자치구 별 </a:t>
            </a:r>
            <a:endParaRPr lang="en-US" altLang="ko-KR" sz="1600" b="1" u="sng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endParaRPr lang="ko-KR" altLang="en-US" sz="1600" b="1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부동산 가격과 여러 요인들 간의 상관성 있다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/>
              <a:t>없다</a:t>
            </a:r>
            <a:endParaRPr lang="en-US" altLang="ko-KR" sz="1600" b="1" dirty="0"/>
          </a:p>
          <a:p>
            <a:pPr algn="ctr">
              <a:spcBef>
                <a:spcPts val="0"/>
              </a:spcBef>
              <a:defRPr/>
            </a:pPr>
            <a:endParaRPr lang="en-US" altLang="ko-KR" sz="3200" b="1" dirty="0"/>
          </a:p>
          <a:p>
            <a:pPr>
              <a:spcBef>
                <a:spcPts val="0"/>
              </a:spcBef>
              <a:defRPr/>
            </a:pPr>
            <a:r>
              <a:rPr lang="ko-KR" altLang="en-US" sz="3200" b="1" dirty="0">
                <a:solidFill>
                  <a:schemeClr val="tx1"/>
                </a:solidFill>
              </a:rPr>
              <a:t>발전 방향 </a:t>
            </a:r>
            <a:r>
              <a:rPr lang="en-US" altLang="ko-KR" sz="3200" b="1" dirty="0">
                <a:solidFill>
                  <a:schemeClr val="tx1"/>
                </a:solidFill>
              </a:rPr>
              <a:t>-&gt; </a:t>
            </a:r>
            <a:r>
              <a:rPr lang="ko-KR" altLang="en-US" sz="3200" b="1" dirty="0">
                <a:solidFill>
                  <a:schemeClr val="tx1"/>
                </a:solidFill>
              </a:rPr>
              <a:t>결과가 이렇게 나왔는데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ko-KR" altLang="en-US" sz="3200" b="1" dirty="0"/>
              <a:t>앞으로는 개선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아쉽다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뭐 첨언 해주시면 됩니다</a:t>
            </a:r>
            <a:endParaRPr lang="ko-KR" altLang="en-US" sz="3200" b="1" dirty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112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C9CE24AE-1EE6-47A9-B6D4-1C21675125E5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F1D0-45C1-4B98-95FF-3DD78329B5D1}"/>
              </a:ext>
            </a:extLst>
          </p:cNvPr>
          <p:cNvSpPr txBox="1"/>
          <p:nvPr/>
        </p:nvSpPr>
        <p:spPr>
          <a:xfrm>
            <a:off x="1115616" y="267494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6. </a:t>
            </a:r>
            <a:r>
              <a:rPr lang="ko-KR" altLang="en-US" sz="3200" dirty="0">
                <a:solidFill>
                  <a:schemeClr val="accent1"/>
                </a:solidFill>
              </a:rPr>
              <a:t>느낀 점</a:t>
            </a:r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AC762556-8CF6-4FFE-8B07-22778EFE4216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588DBBB-A936-4F21-9804-011802A86733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47A644-B31D-4610-8DB9-759D265D4C39}"/>
              </a:ext>
            </a:extLst>
          </p:cNvPr>
          <p:cNvGrpSpPr/>
          <p:nvPr/>
        </p:nvGrpSpPr>
        <p:grpSpPr>
          <a:xfrm>
            <a:off x="262982" y="1278755"/>
            <a:ext cx="1572714" cy="3579982"/>
            <a:chOff x="548488" y="1563637"/>
            <a:chExt cx="2376264" cy="2952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0F0F48-A65B-49A9-A725-3130BBE56452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Frame 13">
              <a:extLst>
                <a:ext uri="{FF2B5EF4-FFF2-40B4-BE49-F238E27FC236}">
                  <a16:creationId xmlns:a16="http://schemas.microsoft.com/office/drawing/2014/main" id="{DCDD259A-AC29-4618-B3C2-3E7B926C0DC6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1B2C65DD-D901-410A-857C-BED0F90E7F96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3E10BBF0-8264-48AD-8C95-01BD9B8F163E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12" name="Text Placeholder 17">
                <a:extLst>
                  <a:ext uri="{FF2B5EF4-FFF2-40B4-BE49-F238E27FC236}">
                    <a16:creationId xmlns:a16="http://schemas.microsoft.com/office/drawing/2014/main" id="{B96CD670-8270-43EA-8D1F-75914A771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문 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 Placeholder 18">
                <a:extLst>
                  <a:ext uri="{FF2B5EF4-FFF2-40B4-BE49-F238E27FC236}">
                    <a16:creationId xmlns:a16="http://schemas.microsoft.com/office/drawing/2014/main" id="{8ECB33F5-6907-4845-8292-59F0CC807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장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74A3F4-6F3D-4280-8B90-EC13BC600314}"/>
              </a:ext>
            </a:extLst>
          </p:cNvPr>
          <p:cNvGrpSpPr/>
          <p:nvPr/>
        </p:nvGrpSpPr>
        <p:grpSpPr>
          <a:xfrm>
            <a:off x="1979712" y="1275606"/>
            <a:ext cx="1572714" cy="3579982"/>
            <a:chOff x="548488" y="1563637"/>
            <a:chExt cx="2376264" cy="2952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EE14AD-9B9F-4734-BF9F-8E6C5FBCBF45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Frame 13">
              <a:extLst>
                <a:ext uri="{FF2B5EF4-FFF2-40B4-BE49-F238E27FC236}">
                  <a16:creationId xmlns:a16="http://schemas.microsoft.com/office/drawing/2014/main" id="{82416475-13A9-4F03-A95C-A0B8A7201CD3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9557E6C4-2218-4C8C-BD15-F00F0C18688D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E8CF7394-0A3B-4766-9DC7-C543F24EB67F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>
                <a:extLst>
                  <a:ext uri="{FF2B5EF4-FFF2-40B4-BE49-F238E27FC236}">
                    <a16:creationId xmlns:a16="http://schemas.microsoft.com/office/drawing/2014/main" id="{B33F7A12-9956-49CD-B3A5-291C8A982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희 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Text Placeholder 18">
                <a:extLst>
                  <a:ext uri="{FF2B5EF4-FFF2-40B4-BE49-F238E27FC236}">
                    <a16:creationId xmlns:a16="http://schemas.microsoft.com/office/drawing/2014/main" id="{06DBEFA4-4EB9-456B-900F-048A0EF7A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31DE81-9802-4E2D-9A98-D36EA6D5D522}"/>
              </a:ext>
            </a:extLst>
          </p:cNvPr>
          <p:cNvGrpSpPr/>
          <p:nvPr/>
        </p:nvGrpSpPr>
        <p:grpSpPr>
          <a:xfrm>
            <a:off x="3641828" y="1275606"/>
            <a:ext cx="1572714" cy="3579982"/>
            <a:chOff x="548488" y="1563637"/>
            <a:chExt cx="2376264" cy="2952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18055B-0698-477D-BB0C-337BB1C517C5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>
              <a:extLst>
                <a:ext uri="{FF2B5EF4-FFF2-40B4-BE49-F238E27FC236}">
                  <a16:creationId xmlns:a16="http://schemas.microsoft.com/office/drawing/2014/main" id="{B5C5322B-D379-42CB-AFC6-F695F97409C3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E9659B77-566E-40C7-9B29-8C722E04BC8E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>
              <a:extLst>
                <a:ext uri="{FF2B5EF4-FFF2-40B4-BE49-F238E27FC236}">
                  <a16:creationId xmlns:a16="http://schemas.microsoft.com/office/drawing/2014/main" id="{B18DF4B8-71C4-4C33-9373-6A706225C60B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>
                <a:extLst>
                  <a:ext uri="{FF2B5EF4-FFF2-40B4-BE49-F238E27FC236}">
                    <a16:creationId xmlns:a16="http://schemas.microsoft.com/office/drawing/2014/main" id="{889CD59A-92CC-4BE5-BF83-012D2C6ED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 세 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>
                <a:extLst>
                  <a:ext uri="{FF2B5EF4-FFF2-40B4-BE49-F238E27FC236}">
                    <a16:creationId xmlns:a16="http://schemas.microsoft.com/office/drawing/2014/main" id="{E4865239-7671-441D-87A4-25CCCC96A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EE1038-01C6-4798-AADB-63C02FEABD61}"/>
              </a:ext>
            </a:extLst>
          </p:cNvPr>
          <p:cNvGrpSpPr/>
          <p:nvPr/>
        </p:nvGrpSpPr>
        <p:grpSpPr>
          <a:xfrm>
            <a:off x="5337026" y="1275606"/>
            <a:ext cx="1599776" cy="3579982"/>
            <a:chOff x="507599" y="1563637"/>
            <a:chExt cx="2417153" cy="2952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C6CAE0-E550-44AD-BE98-1EFEF93FF303}"/>
                </a:ext>
              </a:extLst>
            </p:cNvPr>
            <p:cNvSpPr txBox="1"/>
            <p:nvPr/>
          </p:nvSpPr>
          <p:spPr>
            <a:xfrm>
              <a:off x="507599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프로젝트를 진행하면서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데이터를 직접 추출하고 전처리와 시각화를 통해서 저희가 원하는 결론까지 도출하는 과정이 재미가 있었다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다만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시각화를 보여 줄 때 차트나 그래프 등을 어떤 식으로 보여주어야 효과적일지 많은 고민이 있었고 그런 부분이 어려웠었던 것 같다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>
              <a:extLst>
                <a:ext uri="{FF2B5EF4-FFF2-40B4-BE49-F238E27FC236}">
                  <a16:creationId xmlns:a16="http://schemas.microsoft.com/office/drawing/2014/main" id="{40DE3A36-9D04-452A-9706-4532B2DED032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D2C7DB29-3EB8-41E9-87B9-F0F15D23BE0C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BA6414BA-91A7-4EFA-A4B1-495DC4CD89BD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>
                <a:extLst>
                  <a:ext uri="{FF2B5EF4-FFF2-40B4-BE49-F238E27FC236}">
                    <a16:creationId xmlns:a16="http://schemas.microsoft.com/office/drawing/2014/main" id="{37F7D15D-C127-452C-9211-5B8E503229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 동 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>
                <a:extLst>
                  <a:ext uri="{FF2B5EF4-FFF2-40B4-BE49-F238E27FC236}">
                    <a16:creationId xmlns:a16="http://schemas.microsoft.com/office/drawing/2014/main" id="{D0F77409-7DAB-4112-B1C8-57996F6D5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91ECCE-7B32-43E2-8A72-66D8159B1E45}"/>
              </a:ext>
            </a:extLst>
          </p:cNvPr>
          <p:cNvGrpSpPr/>
          <p:nvPr/>
        </p:nvGrpSpPr>
        <p:grpSpPr>
          <a:xfrm>
            <a:off x="7109261" y="1275606"/>
            <a:ext cx="1572714" cy="3579982"/>
            <a:chOff x="548488" y="1563637"/>
            <a:chExt cx="2376264" cy="29523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13482-B64C-4FAD-9726-AC4B6D4B9CA6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>
              <a:extLst>
                <a:ext uri="{FF2B5EF4-FFF2-40B4-BE49-F238E27FC236}">
                  <a16:creationId xmlns:a16="http://schemas.microsoft.com/office/drawing/2014/main" id="{ED14EE99-EA7B-466F-A482-053976E300A7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82426D99-3A8B-49D4-ADE6-4B1A0D2AF9B0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3C9091C7-D009-4608-BE91-66D00E88424C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>
                <a:extLst>
                  <a:ext uri="{FF2B5EF4-FFF2-40B4-BE49-F238E27FC236}">
                    <a16:creationId xmlns:a16="http://schemas.microsoft.com/office/drawing/2014/main" id="{CC4FF15D-25F8-415E-8B9F-84FBBD3EA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 건 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>
                <a:extLst>
                  <a:ext uri="{FF2B5EF4-FFF2-40B4-BE49-F238E27FC236}">
                    <a16:creationId xmlns:a16="http://schemas.microsoft.com/office/drawing/2014/main" id="{71E2C93E-3F63-468E-91C6-92A2582E36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0018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182" y="1599642"/>
            <a:ext cx="2304256" cy="1944216"/>
          </a:xfrm>
        </p:spPr>
        <p:txBody>
          <a:bodyPr/>
          <a:lstStyle/>
          <a:p>
            <a:pPr algn="r"/>
            <a:r>
              <a:rPr lang="ko-KR" altLang="en-US" sz="3200" dirty="0">
                <a:solidFill>
                  <a:schemeClr val="bg1"/>
                </a:solidFill>
              </a:rPr>
              <a:t>기사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1635646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86789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68079" y="195486"/>
            <a:ext cx="448473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1)</a:t>
            </a:r>
            <a:r>
              <a:rPr lang="ko-KR" altLang="en-US" sz="900" b="1" dirty="0"/>
              <a:t> </a:t>
            </a:r>
            <a:r>
              <a:rPr lang="ko-KR" altLang="en-US" sz="900" dirty="0"/>
              <a:t>부동산 가격에 영향을 미치는 요인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출처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http://www.gcplus.co.kr/news/view.html?category=108&amp;no=4547&amp;section=107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2)</a:t>
            </a:r>
            <a:r>
              <a:rPr lang="ko-KR" altLang="en-US" sz="900" dirty="0"/>
              <a:t> </a:t>
            </a:r>
            <a:r>
              <a:rPr lang="en-US" altLang="ko-KR" sz="900" dirty="0"/>
              <a:t>"</a:t>
            </a:r>
            <a:r>
              <a:rPr lang="ko-KR" altLang="en-US" sz="900" dirty="0"/>
              <a:t>집값</a:t>
            </a:r>
            <a:r>
              <a:rPr lang="en-US" altLang="ko-KR" sz="900" dirty="0"/>
              <a:t>, </a:t>
            </a:r>
            <a:r>
              <a:rPr lang="ko-KR" altLang="en-US" sz="900" dirty="0"/>
              <a:t>어떻게 결정돼</a:t>
            </a:r>
            <a:r>
              <a:rPr lang="en-US" altLang="ko-KR" sz="900" dirty="0"/>
              <a:t>?"...</a:t>
            </a:r>
            <a:r>
              <a:rPr lang="ko-KR" altLang="en-US" sz="900" dirty="0"/>
              <a:t>경제 구조와 집값의 관계</a:t>
            </a:r>
            <a:r>
              <a:rPr lang="en-US" altLang="ko-KR" sz="900" dirty="0"/>
              <a:t>, </a:t>
            </a:r>
            <a:r>
              <a:rPr lang="ko-KR" altLang="en-US" sz="900" dirty="0"/>
              <a:t>전문가에게 물었다</a:t>
            </a:r>
            <a:br>
              <a:rPr lang="ko-KR" altLang="en-US" sz="900" dirty="0"/>
            </a:b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https://www.sedaily.com/NewsVIew/22IEHVXV95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92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0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 Style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chemeClr val="accent1"/>
                </a:solidFill>
              </a:rPr>
              <a:t>Insert the title of your subtitle Here</a:t>
            </a:r>
          </a:p>
        </p:txBody>
      </p:sp>
      <p:sp>
        <p:nvSpPr>
          <p:cNvPr id="7" name="Teardrop 6"/>
          <p:cNvSpPr/>
          <p:nvPr/>
        </p:nvSpPr>
        <p:spPr>
          <a:xfrm rot="8100000">
            <a:off x="4114799" y="1753016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ardrop 6"/>
          <p:cNvSpPr/>
          <p:nvPr/>
        </p:nvSpPr>
        <p:spPr>
          <a:xfrm rot="2700000">
            <a:off x="3321218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ardrop 6"/>
          <p:cNvSpPr/>
          <p:nvPr/>
        </p:nvSpPr>
        <p:spPr>
          <a:xfrm rot="18900000">
            <a:off x="4114799" y="3265184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ardrop 6"/>
          <p:cNvSpPr/>
          <p:nvPr/>
        </p:nvSpPr>
        <p:spPr>
          <a:xfrm rot="2700000">
            <a:off x="4908380" y="2509723"/>
            <a:ext cx="914400" cy="914401"/>
          </a:xfrm>
          <a:custGeom>
            <a:avLst/>
            <a:gdLst/>
            <a:ahLst/>
            <a:cxnLst/>
            <a:rect l="l" t="t" r="r" b="b"/>
            <a:pathLst>
              <a:path w="914400" h="914401">
                <a:moveTo>
                  <a:pt x="0" y="914400"/>
                </a:moveTo>
                <a:lnTo>
                  <a:pt x="0" y="457204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lnTo>
                  <a:pt x="914400" y="0"/>
                </a:lnTo>
                <a:lnTo>
                  <a:pt x="914400" y="457197"/>
                </a:lnTo>
                <a:cubicBezTo>
                  <a:pt x="914400" y="457198"/>
                  <a:pt x="914400" y="457199"/>
                  <a:pt x="914400" y="457201"/>
                </a:cubicBezTo>
                <a:cubicBezTo>
                  <a:pt x="914400" y="709706"/>
                  <a:pt x="709705" y="914401"/>
                  <a:pt x="457200" y="914401"/>
                </a:cubicBezTo>
                <a:close/>
              </a:path>
            </a:pathLst>
          </a:cu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21"/>
          <p:cNvSpPr>
            <a:spLocks noChangeAspect="1"/>
          </p:cNvSpPr>
          <p:nvPr/>
        </p:nvSpPr>
        <p:spPr>
          <a:xfrm>
            <a:off x="3590963" y="2798297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4425674" y="2039003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5218578" y="2805113"/>
            <a:ext cx="315474" cy="27225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36"/>
          <p:cNvSpPr/>
          <p:nvPr/>
        </p:nvSpPr>
        <p:spPr>
          <a:xfrm>
            <a:off x="4409862" y="3583548"/>
            <a:ext cx="332174" cy="27767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580423" y="1409604"/>
            <a:ext cx="3022844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80423" y="3584087"/>
            <a:ext cx="3022844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3674" y="3584087"/>
            <a:ext cx="3022844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3674" y="1409604"/>
            <a:ext cx="3022844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647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7D3F50-7C7F-4B7B-AD66-4AF0F623ACB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A4D718-682E-4C47-A0BA-1CFB5324E264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CAFBB-5C5E-4783-ABAE-139465D727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DFC8EB-F628-46F0-9BA5-33D9C1F239A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6" name="Freeform 47">
            <a:extLst>
              <a:ext uri="{FF2B5EF4-FFF2-40B4-BE49-F238E27FC236}">
                <a16:creationId xmlns:a16="http://schemas.microsoft.com/office/drawing/2014/main" id="{F03A98D2-CC17-4EF4-AC02-C3FBEE3B018D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Freeform 48">
            <a:extLst>
              <a:ext uri="{FF2B5EF4-FFF2-40B4-BE49-F238E27FC236}">
                <a16:creationId xmlns:a16="http://schemas.microsoft.com/office/drawing/2014/main" id="{2C9C6C1A-78DA-493E-A91B-3CE48E9BF6B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 49">
            <a:extLst>
              <a:ext uri="{FF2B5EF4-FFF2-40B4-BE49-F238E27FC236}">
                <a16:creationId xmlns:a16="http://schemas.microsoft.com/office/drawing/2014/main" id="{CC950237-D8DB-4207-B4D4-BC3F54F0148C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Freeform 50">
            <a:extLst>
              <a:ext uri="{FF2B5EF4-FFF2-40B4-BE49-F238E27FC236}">
                <a16:creationId xmlns:a16="http://schemas.microsoft.com/office/drawing/2014/main" id="{5A30BEC6-F7ED-4170-8E0D-50463F61C123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Teardrop 9">
            <a:extLst>
              <a:ext uri="{FF2B5EF4-FFF2-40B4-BE49-F238E27FC236}">
                <a16:creationId xmlns:a16="http://schemas.microsoft.com/office/drawing/2014/main" id="{42CE38A7-3E69-4A79-BAAB-C1D13634594E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Freeform 97">
            <a:extLst>
              <a:ext uri="{FF2B5EF4-FFF2-40B4-BE49-F238E27FC236}">
                <a16:creationId xmlns:a16="http://schemas.microsoft.com/office/drawing/2014/main" id="{F732386C-DDFD-4AE5-91FC-B90100F105D8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Donut 22">
            <a:extLst>
              <a:ext uri="{FF2B5EF4-FFF2-40B4-BE49-F238E27FC236}">
                <a16:creationId xmlns:a16="http://schemas.microsoft.com/office/drawing/2014/main" id="{B8E77E71-0E11-4FD3-AB4E-198B6B763148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Freeform 99">
            <a:extLst>
              <a:ext uri="{FF2B5EF4-FFF2-40B4-BE49-F238E27FC236}">
                <a16:creationId xmlns:a16="http://schemas.microsoft.com/office/drawing/2014/main" id="{C3A5B63C-7203-4CCC-A335-FFD9B8D43FA5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49280AD8-80C3-4754-BE52-0AC864F0734F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101">
            <a:extLst>
              <a:ext uri="{FF2B5EF4-FFF2-40B4-BE49-F238E27FC236}">
                <a16:creationId xmlns:a16="http://schemas.microsoft.com/office/drawing/2014/main" id="{A1058161-6EF9-48D5-884F-E55B080B7EFB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Group 102">
            <a:extLst>
              <a:ext uri="{FF2B5EF4-FFF2-40B4-BE49-F238E27FC236}">
                <a16:creationId xmlns:a16="http://schemas.microsoft.com/office/drawing/2014/main" id="{CF55182B-094C-4430-B2D2-C0CFC8C103F9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E5CAE697-C0E3-46A8-9856-036E1AD499DD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06EF6847-61D0-4A24-A760-3326F1200F2E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8D2E23C8-F4AD-4411-A9E7-916707313F57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4EAAF76E-D95D-4411-9AB2-DC02665054D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Freeform 107">
            <a:extLst>
              <a:ext uri="{FF2B5EF4-FFF2-40B4-BE49-F238E27FC236}">
                <a16:creationId xmlns:a16="http://schemas.microsoft.com/office/drawing/2014/main" id="{4732AB4F-80DD-4066-9B92-F3A4B1FC92CE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108">
            <a:extLst>
              <a:ext uri="{FF2B5EF4-FFF2-40B4-BE49-F238E27FC236}">
                <a16:creationId xmlns:a16="http://schemas.microsoft.com/office/drawing/2014/main" id="{ED82751A-DDB1-4EF4-A125-4B66DF984B42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Oval 8">
            <a:extLst>
              <a:ext uri="{FF2B5EF4-FFF2-40B4-BE49-F238E27FC236}">
                <a16:creationId xmlns:a16="http://schemas.microsoft.com/office/drawing/2014/main" id="{D468F8B7-E960-411A-8120-FC818A9A8E90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Group 110">
            <a:extLst>
              <a:ext uri="{FF2B5EF4-FFF2-40B4-BE49-F238E27FC236}">
                <a16:creationId xmlns:a16="http://schemas.microsoft.com/office/drawing/2014/main" id="{616465FE-31D5-46B3-8D66-C6155E3E274B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0D6E4D5-B68C-46C7-9459-F2AC1631336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37">
              <a:extLst>
                <a:ext uri="{FF2B5EF4-FFF2-40B4-BE49-F238E27FC236}">
                  <a16:creationId xmlns:a16="http://schemas.microsoft.com/office/drawing/2014/main" id="{775CFE3E-54A4-4890-B21E-322AB00A0C24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DD48C991-7512-4001-9384-D42827A45C9B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Freeform 114">
            <a:extLst>
              <a:ext uri="{FF2B5EF4-FFF2-40B4-BE49-F238E27FC236}">
                <a16:creationId xmlns:a16="http://schemas.microsoft.com/office/drawing/2014/main" id="{CF6CB848-28DE-4284-A245-2B0EE7AA6E6A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ed Rectangle 31">
            <a:extLst>
              <a:ext uri="{FF2B5EF4-FFF2-40B4-BE49-F238E27FC236}">
                <a16:creationId xmlns:a16="http://schemas.microsoft.com/office/drawing/2014/main" id="{03B05442-1A33-499E-B2AD-AE56D68672F4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Oval 47">
            <a:extLst>
              <a:ext uri="{FF2B5EF4-FFF2-40B4-BE49-F238E27FC236}">
                <a16:creationId xmlns:a16="http://schemas.microsoft.com/office/drawing/2014/main" id="{56AF5972-D5DF-4EF5-9817-5980A80BFE96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50">
            <a:extLst>
              <a:ext uri="{FF2B5EF4-FFF2-40B4-BE49-F238E27FC236}">
                <a16:creationId xmlns:a16="http://schemas.microsoft.com/office/drawing/2014/main" id="{D166D114-A37B-466E-9FC8-645E402B838D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Heart 17">
            <a:extLst>
              <a:ext uri="{FF2B5EF4-FFF2-40B4-BE49-F238E27FC236}">
                <a16:creationId xmlns:a16="http://schemas.microsoft.com/office/drawing/2014/main" id="{C64088A3-A60D-4215-8247-439E6508BFB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35E6FBBA-A055-447D-8851-6EEBBA06B82A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Chord 32">
            <a:extLst>
              <a:ext uri="{FF2B5EF4-FFF2-40B4-BE49-F238E27FC236}">
                <a16:creationId xmlns:a16="http://schemas.microsoft.com/office/drawing/2014/main" id="{F125DDA1-96B2-4136-8DC0-377CF5855CFF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232D5280-31B0-40CC-BE8B-55A8F922D87A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95331052-EE53-4FA0-B7B4-51B667741E3B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Rounded Rectangle 17">
            <a:extLst>
              <a:ext uri="{FF2B5EF4-FFF2-40B4-BE49-F238E27FC236}">
                <a16:creationId xmlns:a16="http://schemas.microsoft.com/office/drawing/2014/main" id="{5C6099C7-939C-4B32-9E23-EDC6781DF373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val 21">
            <a:extLst>
              <a:ext uri="{FF2B5EF4-FFF2-40B4-BE49-F238E27FC236}">
                <a16:creationId xmlns:a16="http://schemas.microsoft.com/office/drawing/2014/main" id="{DB34C772-04D9-4B4A-9A98-FF6A1D1187D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val 25">
            <a:extLst>
              <a:ext uri="{FF2B5EF4-FFF2-40B4-BE49-F238E27FC236}">
                <a16:creationId xmlns:a16="http://schemas.microsoft.com/office/drawing/2014/main" id="{0479B3A7-8FE2-45FE-B5DD-1C8EF770C20D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20">
            <a:extLst>
              <a:ext uri="{FF2B5EF4-FFF2-40B4-BE49-F238E27FC236}">
                <a16:creationId xmlns:a16="http://schemas.microsoft.com/office/drawing/2014/main" id="{ADF1AE2C-A7DB-4CA1-AE91-1FDAD21F6EA4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Block Arc 11">
            <a:extLst>
              <a:ext uri="{FF2B5EF4-FFF2-40B4-BE49-F238E27FC236}">
                <a16:creationId xmlns:a16="http://schemas.microsoft.com/office/drawing/2014/main" id="{00A54223-39B2-48A0-A175-DE8437684FAC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E65E3C3C-9CDB-4C57-BAE5-43A42585F63F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ound Same Side Corner Rectangle 8">
            <a:extLst>
              <a:ext uri="{FF2B5EF4-FFF2-40B4-BE49-F238E27FC236}">
                <a16:creationId xmlns:a16="http://schemas.microsoft.com/office/drawing/2014/main" id="{8B67137A-D857-4C28-A192-6258A1DD85CC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51">
            <a:extLst>
              <a:ext uri="{FF2B5EF4-FFF2-40B4-BE49-F238E27FC236}">
                <a16:creationId xmlns:a16="http://schemas.microsoft.com/office/drawing/2014/main" id="{394E9590-8BFD-4915-AE82-5081C4FAAA7F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Isosceles Triangle 5">
            <a:extLst>
              <a:ext uri="{FF2B5EF4-FFF2-40B4-BE49-F238E27FC236}">
                <a16:creationId xmlns:a16="http://schemas.microsoft.com/office/drawing/2014/main" id="{07A7B57A-EBCB-4BAD-A8F5-54438AEB372A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rapezoid 22">
            <a:extLst>
              <a:ext uri="{FF2B5EF4-FFF2-40B4-BE49-F238E27FC236}">
                <a16:creationId xmlns:a16="http://schemas.microsoft.com/office/drawing/2014/main" id="{7A6726E2-0C67-4A93-AB52-D8B40A88A92F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20">
            <a:extLst>
              <a:ext uri="{FF2B5EF4-FFF2-40B4-BE49-F238E27FC236}">
                <a16:creationId xmlns:a16="http://schemas.microsoft.com/office/drawing/2014/main" id="{EF3B4C31-C3C1-4E0E-97DF-AB3972CC31B7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rapezoid 28">
            <a:extLst>
              <a:ext uri="{FF2B5EF4-FFF2-40B4-BE49-F238E27FC236}">
                <a16:creationId xmlns:a16="http://schemas.microsoft.com/office/drawing/2014/main" id="{B6E9FC74-E666-43A8-A42C-686F3736E9AB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ounded Rectangle 2">
            <a:extLst>
              <a:ext uri="{FF2B5EF4-FFF2-40B4-BE49-F238E27FC236}">
                <a16:creationId xmlns:a16="http://schemas.microsoft.com/office/drawing/2014/main" id="{3B8CB02B-39EA-4D10-B5F1-E2715228BA32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Rounded Rectangle 8">
            <a:extLst>
              <a:ext uri="{FF2B5EF4-FFF2-40B4-BE49-F238E27FC236}">
                <a16:creationId xmlns:a16="http://schemas.microsoft.com/office/drawing/2014/main" id="{F1A51E85-0C60-4F35-9C63-584740195ACF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E41AD18E-183B-41CB-A398-67DE3D384BC3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9D2BBFA3-1CF9-4300-98E5-63D06CAEB75E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ounded Rectangle 10">
            <a:extLst>
              <a:ext uri="{FF2B5EF4-FFF2-40B4-BE49-F238E27FC236}">
                <a16:creationId xmlns:a16="http://schemas.microsoft.com/office/drawing/2014/main" id="{59A49EB1-D77F-451A-BA13-8CD0F84DF96B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Block Arc 6">
            <a:extLst>
              <a:ext uri="{FF2B5EF4-FFF2-40B4-BE49-F238E27FC236}">
                <a16:creationId xmlns:a16="http://schemas.microsoft.com/office/drawing/2014/main" id="{F5A5E9EB-F6D6-41A8-B1D3-52FEEC1FF4C7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Left Arrow 1">
            <a:extLst>
              <a:ext uri="{FF2B5EF4-FFF2-40B4-BE49-F238E27FC236}">
                <a16:creationId xmlns:a16="http://schemas.microsoft.com/office/drawing/2014/main" id="{D90B12FC-00D1-4416-BC6D-225ABE801A86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35">
            <a:extLst>
              <a:ext uri="{FF2B5EF4-FFF2-40B4-BE49-F238E27FC236}">
                <a16:creationId xmlns:a16="http://schemas.microsoft.com/office/drawing/2014/main" id="{DADBFD22-8116-4ACD-A6DE-623CC60A8954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408E53-975C-406D-BFF7-F75A4841367B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12714-F1D6-43C7-82BB-66D3ACD97156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C1AA2-BF66-43E2-9462-8FDA8AB7B2ED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0ECB02-F028-43EE-926C-A14BA3820CD9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5" name="Isosceles Triangle 68">
            <a:extLst>
              <a:ext uri="{FF2B5EF4-FFF2-40B4-BE49-F238E27FC236}">
                <a16:creationId xmlns:a16="http://schemas.microsoft.com/office/drawing/2014/main" id="{2E09D103-F997-44F4-95C1-705AF36A135E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9">
            <a:extLst>
              <a:ext uri="{FF2B5EF4-FFF2-40B4-BE49-F238E27FC236}">
                <a16:creationId xmlns:a16="http://schemas.microsoft.com/office/drawing/2014/main" id="{96EA366A-B3E2-4E5C-B89E-411A4CF78B53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2CCA9B60-D14D-4D7B-8813-D93F11BD24C9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Donut 8">
            <a:extLst>
              <a:ext uri="{FF2B5EF4-FFF2-40B4-BE49-F238E27FC236}">
                <a16:creationId xmlns:a16="http://schemas.microsoft.com/office/drawing/2014/main" id="{08928F7F-B805-48AF-B90D-1D2278E6504C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Freeform 18">
            <a:extLst>
              <a:ext uri="{FF2B5EF4-FFF2-40B4-BE49-F238E27FC236}">
                <a16:creationId xmlns:a16="http://schemas.microsoft.com/office/drawing/2014/main" id="{A6EDFD68-FD53-4429-826C-31F4CA534C90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Oval 7">
            <a:extLst>
              <a:ext uri="{FF2B5EF4-FFF2-40B4-BE49-F238E27FC236}">
                <a16:creationId xmlns:a16="http://schemas.microsoft.com/office/drawing/2014/main" id="{1DB6CA5E-7399-4EE9-8AE8-EF7E2D1F567F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20">
            <a:extLst>
              <a:ext uri="{FF2B5EF4-FFF2-40B4-BE49-F238E27FC236}">
                <a16:creationId xmlns:a16="http://schemas.microsoft.com/office/drawing/2014/main" id="{E215656F-7FA5-4000-9D7F-42C9AB5932C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Rounded Rectangle 25">
            <a:extLst>
              <a:ext uri="{FF2B5EF4-FFF2-40B4-BE49-F238E27FC236}">
                <a16:creationId xmlns:a16="http://schemas.microsoft.com/office/drawing/2014/main" id="{B7F0C940-4CC7-4600-B1D0-FD688AA49E48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Block Arc 41">
            <a:extLst>
              <a:ext uri="{FF2B5EF4-FFF2-40B4-BE49-F238E27FC236}">
                <a16:creationId xmlns:a16="http://schemas.microsoft.com/office/drawing/2014/main" id="{BA91FE83-DB70-48FD-984C-0B9C5351D1FD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Round Same Side Corner Rectangle 11">
            <a:extLst>
              <a:ext uri="{FF2B5EF4-FFF2-40B4-BE49-F238E27FC236}">
                <a16:creationId xmlns:a16="http://schemas.microsoft.com/office/drawing/2014/main" id="{5D22BAFD-0FE9-4CD7-AE21-86F378F9F6A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Donut 39">
            <a:extLst>
              <a:ext uri="{FF2B5EF4-FFF2-40B4-BE49-F238E27FC236}">
                <a16:creationId xmlns:a16="http://schemas.microsoft.com/office/drawing/2014/main" id="{5DDE4597-E984-41CC-A324-3D118D1FCB8A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25">
            <a:extLst>
              <a:ext uri="{FF2B5EF4-FFF2-40B4-BE49-F238E27FC236}">
                <a16:creationId xmlns:a16="http://schemas.microsoft.com/office/drawing/2014/main" id="{52653AAD-F59A-4C20-BF05-4A3FA890E738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5A40A53A-D1ED-4B94-819D-D3B4497F5CD5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2690E3C5-6BB3-4EA9-BF7D-0188ED6B042A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ounded Rectangle 7">
            <a:extLst>
              <a:ext uri="{FF2B5EF4-FFF2-40B4-BE49-F238E27FC236}">
                <a16:creationId xmlns:a16="http://schemas.microsoft.com/office/drawing/2014/main" id="{D6D9EAF8-2789-4A43-87F5-D38D584B0858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Chord 15">
            <a:extLst>
              <a:ext uri="{FF2B5EF4-FFF2-40B4-BE49-F238E27FC236}">
                <a16:creationId xmlns:a16="http://schemas.microsoft.com/office/drawing/2014/main" id="{CB7D95E0-92F5-4874-AC72-B756B1246E11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Rectangle 16">
            <a:extLst>
              <a:ext uri="{FF2B5EF4-FFF2-40B4-BE49-F238E27FC236}">
                <a16:creationId xmlns:a16="http://schemas.microsoft.com/office/drawing/2014/main" id="{F6E5035F-EDBE-4BB4-AB68-4C2F3F6F6B6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ounded Rectangle 6">
            <a:extLst>
              <a:ext uri="{FF2B5EF4-FFF2-40B4-BE49-F238E27FC236}">
                <a16:creationId xmlns:a16="http://schemas.microsoft.com/office/drawing/2014/main" id="{0C019A8D-A2D5-425C-A5A6-FFF81042F7CF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2F1BF12C-D721-4ABC-B3EC-3C1291502AFB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ounded Rectangle 6">
            <a:extLst>
              <a:ext uri="{FF2B5EF4-FFF2-40B4-BE49-F238E27FC236}">
                <a16:creationId xmlns:a16="http://schemas.microsoft.com/office/drawing/2014/main" id="{810B427C-E7D9-4D69-A5C9-45F61CF3AC0F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290D43D6-3710-43E5-A905-1EE583664C69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Teardrop 6">
            <a:extLst>
              <a:ext uri="{FF2B5EF4-FFF2-40B4-BE49-F238E27FC236}">
                <a16:creationId xmlns:a16="http://schemas.microsoft.com/office/drawing/2014/main" id="{6BDA1558-D62F-4645-A840-39296F18384D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Donut 24">
            <a:extLst>
              <a:ext uri="{FF2B5EF4-FFF2-40B4-BE49-F238E27FC236}">
                <a16:creationId xmlns:a16="http://schemas.microsoft.com/office/drawing/2014/main" id="{ED10EBEC-7B60-4D2E-AD7A-960768C64F4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Chord 38">
            <a:extLst>
              <a:ext uri="{FF2B5EF4-FFF2-40B4-BE49-F238E27FC236}">
                <a16:creationId xmlns:a16="http://schemas.microsoft.com/office/drawing/2014/main" id="{652DC492-2B34-47C9-9333-125C48869247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Heart 38">
            <a:extLst>
              <a:ext uri="{FF2B5EF4-FFF2-40B4-BE49-F238E27FC236}">
                <a16:creationId xmlns:a16="http://schemas.microsoft.com/office/drawing/2014/main" id="{D446E95D-4C00-48F6-ABF8-049CAAEC1A62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ound Same Side Corner Rectangle 19">
            <a:extLst>
              <a:ext uri="{FF2B5EF4-FFF2-40B4-BE49-F238E27FC236}">
                <a16:creationId xmlns:a16="http://schemas.microsoft.com/office/drawing/2014/main" id="{A17A510A-484B-446B-B582-4F492A963F94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23">
            <a:extLst>
              <a:ext uri="{FF2B5EF4-FFF2-40B4-BE49-F238E27FC236}">
                <a16:creationId xmlns:a16="http://schemas.microsoft.com/office/drawing/2014/main" id="{D3CB9736-964B-4BFD-8E73-11D89C532D0D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Oval 31">
            <a:extLst>
              <a:ext uri="{FF2B5EF4-FFF2-40B4-BE49-F238E27FC236}">
                <a16:creationId xmlns:a16="http://schemas.microsoft.com/office/drawing/2014/main" id="{20E2DA62-8D65-4694-B9C5-24E7AC576C71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23">
            <a:extLst>
              <a:ext uri="{FF2B5EF4-FFF2-40B4-BE49-F238E27FC236}">
                <a16:creationId xmlns:a16="http://schemas.microsoft.com/office/drawing/2014/main" id="{7ECDEDF7-0169-4B3B-A3EE-94C06306A237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1">
            <a:extLst>
              <a:ext uri="{FF2B5EF4-FFF2-40B4-BE49-F238E27FC236}">
                <a16:creationId xmlns:a16="http://schemas.microsoft.com/office/drawing/2014/main" id="{0668F18E-A41F-4BAD-B91F-F7FE969664B3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ardrop 17">
            <a:extLst>
              <a:ext uri="{FF2B5EF4-FFF2-40B4-BE49-F238E27FC236}">
                <a16:creationId xmlns:a16="http://schemas.microsoft.com/office/drawing/2014/main" id="{DA225075-E074-440F-91B9-5112C66D29BF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37037ED0-D809-43B4-B8C3-1B65826C2F72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ound Same Side Corner Rectangle 8">
            <a:extLst>
              <a:ext uri="{FF2B5EF4-FFF2-40B4-BE49-F238E27FC236}">
                <a16:creationId xmlns:a16="http://schemas.microsoft.com/office/drawing/2014/main" id="{45DD27D2-F062-4869-8095-2AFCF2B602C0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 Same Side Corner Rectangle 20">
            <a:extLst>
              <a:ext uri="{FF2B5EF4-FFF2-40B4-BE49-F238E27FC236}">
                <a16:creationId xmlns:a16="http://schemas.microsoft.com/office/drawing/2014/main" id="{F7A96464-D1F5-4E4C-997B-121C1D99A3B9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Donut 87">
            <a:extLst>
              <a:ext uri="{FF2B5EF4-FFF2-40B4-BE49-F238E27FC236}">
                <a16:creationId xmlns:a16="http://schemas.microsoft.com/office/drawing/2014/main" id="{F2D0468B-7A23-4661-B7DC-6106AA793302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Donut 90">
            <a:extLst>
              <a:ext uri="{FF2B5EF4-FFF2-40B4-BE49-F238E27FC236}">
                <a16:creationId xmlns:a16="http://schemas.microsoft.com/office/drawing/2014/main" id="{51AF6295-4845-45BE-B1FE-59804AFF60FD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Oval 6">
            <a:extLst>
              <a:ext uri="{FF2B5EF4-FFF2-40B4-BE49-F238E27FC236}">
                <a16:creationId xmlns:a16="http://schemas.microsoft.com/office/drawing/2014/main" id="{77123C1F-427A-4961-B647-AFA72EB9C3F5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Block Arc 25">
            <a:extLst>
              <a:ext uri="{FF2B5EF4-FFF2-40B4-BE49-F238E27FC236}">
                <a16:creationId xmlns:a16="http://schemas.microsoft.com/office/drawing/2014/main" id="{1881EBD9-D7BF-4E6E-99A4-A74AAE959D5B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Block Arc 31">
            <a:extLst>
              <a:ext uri="{FF2B5EF4-FFF2-40B4-BE49-F238E27FC236}">
                <a16:creationId xmlns:a16="http://schemas.microsoft.com/office/drawing/2014/main" id="{F404B2F9-A01A-446A-BF96-3285CBCB6EBD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Freeform 53">
            <a:extLst>
              <a:ext uri="{FF2B5EF4-FFF2-40B4-BE49-F238E27FC236}">
                <a16:creationId xmlns:a16="http://schemas.microsoft.com/office/drawing/2014/main" id="{200A965B-F0FF-4C7D-B471-90BA992AD84C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Block Arc 10">
            <a:extLst>
              <a:ext uri="{FF2B5EF4-FFF2-40B4-BE49-F238E27FC236}">
                <a16:creationId xmlns:a16="http://schemas.microsoft.com/office/drawing/2014/main" id="{193DE25F-C3AF-4F4B-B643-B745809768FA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Freeform 55">
            <a:extLst>
              <a:ext uri="{FF2B5EF4-FFF2-40B4-BE49-F238E27FC236}">
                <a16:creationId xmlns:a16="http://schemas.microsoft.com/office/drawing/2014/main" id="{817BFABC-C1DE-470A-8FF2-15C0F779212B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 Same Side Corner Rectangle 36">
            <a:extLst>
              <a:ext uri="{FF2B5EF4-FFF2-40B4-BE49-F238E27FC236}">
                <a16:creationId xmlns:a16="http://schemas.microsoft.com/office/drawing/2014/main" id="{E96811CC-DEE1-4FB9-93E4-2CEECB5A4AE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val 21">
            <a:extLst>
              <a:ext uri="{FF2B5EF4-FFF2-40B4-BE49-F238E27FC236}">
                <a16:creationId xmlns:a16="http://schemas.microsoft.com/office/drawing/2014/main" id="{3282C377-DAB2-48A2-8E52-A4D911051E45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32">
            <a:extLst>
              <a:ext uri="{FF2B5EF4-FFF2-40B4-BE49-F238E27FC236}">
                <a16:creationId xmlns:a16="http://schemas.microsoft.com/office/drawing/2014/main" id="{FE445EA1-9828-46A1-896A-9061F1278C3E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7258411-EB71-46C4-AE0A-8A4A16BDE0ED}"/>
              </a:ext>
            </a:extLst>
          </p:cNvPr>
          <p:cNvGrpSpPr/>
          <p:nvPr/>
        </p:nvGrpSpPr>
        <p:grpSpPr>
          <a:xfrm>
            <a:off x="6506158" y="190187"/>
            <a:ext cx="2276849" cy="924329"/>
            <a:chOff x="6515433" y="1734953"/>
            <a:chExt cx="2276849" cy="924329"/>
          </a:xfrm>
        </p:grpSpPr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36E5EEDC-32C4-4AA4-9495-5DECF08D695D}"/>
                </a:ext>
              </a:extLst>
            </p:cNvPr>
            <p:cNvSpPr/>
            <p:nvPr/>
          </p:nvSpPr>
          <p:spPr>
            <a:xfrm>
              <a:off x="6515433" y="1734953"/>
              <a:ext cx="2276849" cy="896087"/>
            </a:xfrm>
            <a:custGeom>
              <a:avLst/>
              <a:gdLst>
                <a:gd name="connsiteX0" fmla="*/ 0 w 2955341"/>
                <a:gd name="connsiteY0" fmla="*/ 1163117 h 1163117"/>
                <a:gd name="connsiteX1" fmla="*/ 577901 w 2955341"/>
                <a:gd name="connsiteY1" fmla="*/ 833933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506931 w 2955341"/>
                <a:gd name="connsiteY4" fmla="*/ 811988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702260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  <a:gd name="connsiteX0" fmla="*/ 0 w 2955341"/>
                <a:gd name="connsiteY0" fmla="*/ 1163117 h 1163117"/>
                <a:gd name="connsiteX1" fmla="*/ 351130 w 2955341"/>
                <a:gd name="connsiteY1" fmla="*/ 716890 h 1163117"/>
                <a:gd name="connsiteX2" fmla="*/ 746150 w 2955341"/>
                <a:gd name="connsiteY2" fmla="*/ 1163117 h 1163117"/>
                <a:gd name="connsiteX3" fmla="*/ 1170432 w 2955341"/>
                <a:gd name="connsiteY3" fmla="*/ 409652 h 1163117"/>
                <a:gd name="connsiteX4" fmla="*/ 1704441 w 2955341"/>
                <a:gd name="connsiteY4" fmla="*/ 833934 h 1163117"/>
                <a:gd name="connsiteX5" fmla="*/ 2955341 w 2955341"/>
                <a:gd name="connsiteY5" fmla="*/ 0 h 1163117"/>
                <a:gd name="connsiteX6" fmla="*/ 2955341 w 2955341"/>
                <a:gd name="connsiteY6" fmla="*/ 0 h 116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341" h="1163117">
                  <a:moveTo>
                    <a:pt x="0" y="1163117"/>
                  </a:moveTo>
                  <a:lnTo>
                    <a:pt x="351130" y="716890"/>
                  </a:lnTo>
                  <a:lnTo>
                    <a:pt x="746150" y="1163117"/>
                  </a:lnTo>
                  <a:lnTo>
                    <a:pt x="1170432" y="409652"/>
                  </a:lnTo>
                  <a:lnTo>
                    <a:pt x="1704441" y="833934"/>
                  </a:lnTo>
                  <a:lnTo>
                    <a:pt x="2955341" y="0"/>
                  </a:lnTo>
                  <a:lnTo>
                    <a:pt x="2955341" y="0"/>
                  </a:lnTo>
                </a:path>
              </a:pathLst>
            </a:cu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5">
              <a:extLst>
                <a:ext uri="{FF2B5EF4-FFF2-40B4-BE49-F238E27FC236}">
                  <a16:creationId xmlns:a16="http://schemas.microsoft.com/office/drawing/2014/main" id="{E9486832-62FD-4A2B-9E4C-57E07A2180E2}"/>
                </a:ext>
              </a:extLst>
            </p:cNvPr>
            <p:cNvSpPr/>
            <p:nvPr/>
          </p:nvSpPr>
          <p:spPr>
            <a:xfrm>
              <a:off x="7360959" y="198920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16">
              <a:extLst>
                <a:ext uri="{FF2B5EF4-FFF2-40B4-BE49-F238E27FC236}">
                  <a16:creationId xmlns:a16="http://schemas.microsoft.com/office/drawing/2014/main" id="{1CC95C05-80A1-452B-9E5C-2765AB9824B3}"/>
                </a:ext>
              </a:extLst>
            </p:cNvPr>
            <p:cNvSpPr/>
            <p:nvPr/>
          </p:nvSpPr>
          <p:spPr>
            <a:xfrm>
              <a:off x="7755752" y="2287860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33A55A17-77ED-46CF-B5EF-C7F83C47AACF}"/>
                </a:ext>
              </a:extLst>
            </p:cNvPr>
            <p:cNvSpPr/>
            <p:nvPr/>
          </p:nvSpPr>
          <p:spPr>
            <a:xfrm>
              <a:off x="7001893" y="2520591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2091620A-3B13-4A14-94C5-FFD57F2429CD}"/>
                </a:ext>
              </a:extLst>
            </p:cNvPr>
            <p:cNvSpPr/>
            <p:nvPr/>
          </p:nvSpPr>
          <p:spPr>
            <a:xfrm>
              <a:off x="6712150" y="2218515"/>
              <a:ext cx="138691" cy="13869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Rectangle 9">
            <a:extLst>
              <a:ext uri="{FF2B5EF4-FFF2-40B4-BE49-F238E27FC236}">
                <a16:creationId xmlns:a16="http://schemas.microsoft.com/office/drawing/2014/main" id="{22D3114F-5296-420D-924A-3AF4779FCC68}"/>
              </a:ext>
            </a:extLst>
          </p:cNvPr>
          <p:cNvSpPr/>
          <p:nvPr/>
        </p:nvSpPr>
        <p:spPr>
          <a:xfrm>
            <a:off x="-40343" y="54329"/>
            <a:ext cx="2033246" cy="156937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54328"/>
            <a:ext cx="9144000" cy="576064"/>
          </a:xfrm>
        </p:spPr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3-1.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수행절차 도식화</a:t>
            </a:r>
            <a:endParaRPr lang="en-US" altLang="ko-KR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48" y="986706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8/6~8/10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8108" y="989529"/>
            <a:ext cx="163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8/11~8/15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2708" y="100396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8/16~8/18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441" y="394927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8/19~8/21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9202" y="1203238"/>
            <a:ext cx="1433582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5196153" y="1199097"/>
            <a:ext cx="138242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445135" y="-6514"/>
            <a:ext cx="1617554" cy="1992090"/>
            <a:chOff x="486991" y="3568661"/>
            <a:chExt cx="1617554" cy="1894643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877862"/>
              <a:ext cx="1617554" cy="58544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cs typeface="Arial" pitchFamily="34" charset="0"/>
                </a:rPr>
                <a:t>주제 설정 및 일정 수립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08747" y="1500849"/>
            <a:ext cx="1775234" cy="353943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수집 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238" y="4317075"/>
            <a:ext cx="1617554" cy="6156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62332" y="4347563"/>
            <a:ext cx="1709173" cy="615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bg1"/>
                </a:solidFill>
                <a:cs typeface="Arial" pitchFamily="34" charset="0"/>
              </a:rPr>
              <a:t>PPT</a:t>
            </a:r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작성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발표 준비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538C6-5097-4B2B-90F2-2F12C0C4A24C}"/>
              </a:ext>
            </a:extLst>
          </p:cNvPr>
          <p:cNvSpPr txBox="1"/>
          <p:nvPr/>
        </p:nvSpPr>
        <p:spPr>
          <a:xfrm>
            <a:off x="3602264" y="3947021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8/22~8/23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65A30B6-4080-4261-97CC-31F0CCDBA613}"/>
              </a:ext>
            </a:extLst>
          </p:cNvPr>
          <p:cNvSpPr/>
          <p:nvPr/>
        </p:nvSpPr>
        <p:spPr>
          <a:xfrm>
            <a:off x="2028138" y="4154993"/>
            <a:ext cx="1417752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58B071E-E7A7-49E9-9C8E-9CFE8E08391A}"/>
              </a:ext>
            </a:extLst>
          </p:cNvPr>
          <p:cNvSpPr/>
          <p:nvPr/>
        </p:nvSpPr>
        <p:spPr>
          <a:xfrm>
            <a:off x="5244556" y="4161076"/>
            <a:ext cx="150337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B51F8-0C03-471A-932D-15DED514E65E}"/>
              </a:ext>
            </a:extLst>
          </p:cNvPr>
          <p:cNvSpPr txBox="1"/>
          <p:nvPr/>
        </p:nvSpPr>
        <p:spPr>
          <a:xfrm>
            <a:off x="6548930" y="1500849"/>
            <a:ext cx="1775234" cy="353943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 분석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2BBB231C-9585-4EB5-AE8D-E8DBF7F33F08}"/>
              </a:ext>
            </a:extLst>
          </p:cNvPr>
          <p:cNvSpPr/>
          <p:nvPr/>
        </p:nvSpPr>
        <p:spPr>
          <a:xfrm rot="5400000">
            <a:off x="3400628" y="118409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0C505F2D-B822-4FFF-ABB8-7B9249091B15}"/>
              </a:ext>
            </a:extLst>
          </p:cNvPr>
          <p:cNvSpPr/>
          <p:nvPr/>
        </p:nvSpPr>
        <p:spPr>
          <a:xfrm rot="5400000">
            <a:off x="6533471" y="117694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C8F022FE-01AF-47C8-ACFC-FEB0E7AC3507}"/>
              </a:ext>
            </a:extLst>
          </p:cNvPr>
          <p:cNvSpPr/>
          <p:nvPr/>
        </p:nvSpPr>
        <p:spPr>
          <a:xfrm rot="5400000">
            <a:off x="3437300" y="4128704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1C064B0-46A9-4981-A65C-9DF402A379A7}"/>
              </a:ext>
            </a:extLst>
          </p:cNvPr>
          <p:cNvSpPr/>
          <p:nvPr/>
        </p:nvSpPr>
        <p:spPr>
          <a:xfrm rot="5400000">
            <a:off x="6725075" y="4128705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68E9F361-DA6A-4A04-BCF8-482C98B62324}"/>
              </a:ext>
            </a:extLst>
          </p:cNvPr>
          <p:cNvSpPr/>
          <p:nvPr/>
        </p:nvSpPr>
        <p:spPr>
          <a:xfrm rot="20456274" flipV="1">
            <a:off x="1222226" y="2866823"/>
            <a:ext cx="64762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3B5A9165-A62D-482A-A920-4B3EF433BB0D}"/>
              </a:ext>
            </a:extLst>
          </p:cNvPr>
          <p:cNvSpPr/>
          <p:nvPr/>
        </p:nvSpPr>
        <p:spPr>
          <a:xfrm rot="15127254">
            <a:off x="1292728" y="391678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6CF416-8D21-4061-8E9B-A88CCD330924}"/>
              </a:ext>
            </a:extLst>
          </p:cNvPr>
          <p:cNvSpPr txBox="1"/>
          <p:nvPr/>
        </p:nvSpPr>
        <p:spPr>
          <a:xfrm>
            <a:off x="6660232" y="4478391"/>
            <a:ext cx="1709173" cy="353943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발표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9A05-EE81-462D-A9B3-08DBD5E28FB9}"/>
              </a:ext>
            </a:extLst>
          </p:cNvPr>
          <p:cNvSpPr txBox="1"/>
          <p:nvPr/>
        </p:nvSpPr>
        <p:spPr>
          <a:xfrm>
            <a:off x="7063957" y="393472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8/24</a:t>
            </a:r>
            <a:endParaRPr lang="ko-KR" alt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7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4–1. </a:t>
            </a:r>
            <a:r>
              <a:rPr lang="ko-KR" altLang="en-US" sz="2600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42638"/>
              </p:ext>
            </p:extLst>
          </p:nvPr>
        </p:nvGraphicFramePr>
        <p:xfrm>
          <a:off x="251520" y="699542"/>
          <a:ext cx="8568952" cy="449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91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27463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실거래가 공개시스템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매매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아파트 매매 거래 현황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2011.01.01 - 2021.08.16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2"/>
                        </a:rPr>
                        <a:t>http://rtdown.molit.go.kr/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검거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2019.12.31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의료기관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의료기관 병원 수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병상 수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행정안전부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hlinkClick r:id="rId3"/>
                        </a:rPr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주민등록 인구 통계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연령별 인구 현황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연령별 인구 현황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연간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2017.12.31 ~ 2020.12.31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[26 rows x 157 columns]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3"/>
                        </a:rPr>
                        <a:t>https://jumin.mois.go.kr/#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고령자 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65</a:t>
                      </a:r>
                      <a:r>
                        <a:rPr lang="ko-KR" altLang="en-US" sz="1000" dirty="0"/>
                        <a:t>세 이상 인구 기록 자료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서울시연구데이터서비스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인구밀도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4"/>
                        </a:rPr>
                        <a:t>https://data.si.re.kr/data/</a:t>
                      </a:r>
                      <a:r>
                        <a:rPr lang="ko-KR" altLang="en-US" sz="1000" dirty="0">
                          <a:hlinkClick r:id="rId4"/>
                        </a:rPr>
                        <a:t>지도로</a:t>
                      </a:r>
                      <a:r>
                        <a:rPr lang="en-US" altLang="ko-KR" sz="1000" dirty="0">
                          <a:hlinkClick r:id="rId4"/>
                        </a:rPr>
                        <a:t>-</a:t>
                      </a:r>
                      <a:r>
                        <a:rPr lang="ko-KR" altLang="en-US" sz="1000" dirty="0">
                          <a:hlinkClick r:id="rId4"/>
                        </a:rPr>
                        <a:t>본</a:t>
                      </a:r>
                      <a:r>
                        <a:rPr lang="en-US" altLang="ko-KR" sz="1000" dirty="0">
                          <a:hlinkClick r:id="rId4"/>
                        </a:rPr>
                        <a:t>-</a:t>
                      </a:r>
                      <a:r>
                        <a:rPr lang="ko-KR" altLang="en-US" sz="1000" dirty="0">
                          <a:hlinkClick r:id="rId4"/>
                        </a:rPr>
                        <a:t>서울</a:t>
                      </a:r>
                      <a:r>
                        <a:rPr lang="en-US" altLang="ko-KR" sz="1000" dirty="0">
                          <a:hlinkClick r:id="rId4"/>
                        </a:rPr>
                        <a:t>-2020/55632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20488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서울시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2019.01.01 - 2019.12.31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6033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5174</Words>
  <Application>Microsoft Office PowerPoint</Application>
  <PresentationFormat>화면 슬라이드 쇼(16:9)</PresentationFormat>
  <Paragraphs>1292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Arial Unicode MS</vt:lpstr>
      <vt:lpstr>Helvetica Neue</vt:lpstr>
      <vt:lpstr>HY견명조</vt:lpstr>
      <vt:lpstr>HY헤드라인M</vt:lpstr>
      <vt:lpstr>맑은 고딕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손동기(2013150019)</cp:lastModifiedBy>
  <cp:revision>797</cp:revision>
  <dcterms:created xsi:type="dcterms:W3CDTF">2016-12-05T23:26:54Z</dcterms:created>
  <dcterms:modified xsi:type="dcterms:W3CDTF">2021-08-22T14:10:56Z</dcterms:modified>
</cp:coreProperties>
</file>